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5" r:id="rId2"/>
  </p:sldMasterIdLst>
  <p:notesMasterIdLst>
    <p:notesMasterId r:id="rId34"/>
  </p:notesMasterIdLst>
  <p:handoutMasterIdLst>
    <p:handoutMasterId r:id="rId35"/>
  </p:handoutMasterIdLst>
  <p:sldIdLst>
    <p:sldId id="257" r:id="rId3"/>
    <p:sldId id="718" r:id="rId4"/>
    <p:sldId id="731" r:id="rId5"/>
    <p:sldId id="732" r:id="rId6"/>
    <p:sldId id="739" r:id="rId7"/>
    <p:sldId id="746" r:id="rId8"/>
    <p:sldId id="754" r:id="rId9"/>
    <p:sldId id="744" r:id="rId10"/>
    <p:sldId id="745" r:id="rId11"/>
    <p:sldId id="755" r:id="rId12"/>
    <p:sldId id="747" r:id="rId13"/>
    <p:sldId id="748" r:id="rId14"/>
    <p:sldId id="756" r:id="rId15"/>
    <p:sldId id="760" r:id="rId16"/>
    <p:sldId id="749" r:id="rId17"/>
    <p:sldId id="757" r:id="rId18"/>
    <p:sldId id="758" r:id="rId19"/>
    <p:sldId id="759" r:id="rId20"/>
    <p:sldId id="750" r:id="rId21"/>
    <p:sldId id="751" r:id="rId22"/>
    <p:sldId id="761" r:id="rId23"/>
    <p:sldId id="752" r:id="rId24"/>
    <p:sldId id="753" r:id="rId25"/>
    <p:sldId id="733" r:id="rId26"/>
    <p:sldId id="735" r:id="rId27"/>
    <p:sldId id="734" r:id="rId28"/>
    <p:sldId id="736" r:id="rId29"/>
    <p:sldId id="737" r:id="rId30"/>
    <p:sldId id="738" r:id="rId31"/>
    <p:sldId id="762" r:id="rId32"/>
    <p:sldId id="763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3906"/>
    <a:srgbClr val="A10000"/>
    <a:srgbClr val="3344AA"/>
    <a:srgbClr val="213698"/>
    <a:srgbClr val="4236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3361" autoAdjust="0"/>
    <p:restoredTop sz="90404" autoAdjust="0"/>
  </p:normalViewPr>
  <p:slideViewPr>
    <p:cSldViewPr>
      <p:cViewPr>
        <p:scale>
          <a:sx n="100" d="100"/>
          <a:sy n="100" d="100"/>
        </p:scale>
        <p:origin x="-1064" y="-96"/>
      </p:cViewPr>
      <p:guideLst>
        <p:guide orient="horz" pos="2160"/>
        <p:guide pos="5040"/>
      </p:guideLst>
    </p:cSldViewPr>
  </p:slideViewPr>
  <p:outlineViewPr>
    <p:cViewPr>
      <p:scale>
        <a:sx n="33" d="100"/>
        <a:sy n="33" d="100"/>
      </p:scale>
      <p:origin x="0" y="2080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1" d="100"/>
          <a:sy n="101" d="100"/>
        </p:scale>
        <p:origin x="-3120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Gill Sans M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69573-C26F-0442-B8C0-2B1956C3E10E}" type="datetimeFigureOut">
              <a:rPr lang="en-US" smtClean="0">
                <a:latin typeface="Gill Sans MT"/>
              </a:rPr>
              <a:pPr/>
              <a:t>11/18/15</a:t>
            </a:fld>
            <a:endParaRPr lang="en-US" dirty="0">
              <a:latin typeface="Gill Sans M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Gill Sans M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9B6413-19F5-3A47-8E45-6585A15676FA}" type="slidenum">
              <a:rPr lang="en-US" smtClean="0">
                <a:latin typeface="Gill Sans MT"/>
              </a:rPr>
              <a:pPr/>
              <a:t>‹#›</a:t>
            </a:fld>
            <a:endParaRPr lang="en-US" dirty="0"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9207967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3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ill Sans M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ill Sans MT"/>
              </a:defRPr>
            </a:lvl1pPr>
          </a:lstStyle>
          <a:p>
            <a:fld id="{42F3953A-5C2A-48EB-BDFA-4916A74953EA}" type="datetimeFigureOut">
              <a:rPr lang="en-US" smtClean="0"/>
              <a:pPr/>
              <a:t>11/18/15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ill Sans M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ill Sans MT"/>
              </a:defRPr>
            </a:lvl1pPr>
          </a:lstStyle>
          <a:p>
            <a:fld id="{3CE266F9-CC88-412B-8E24-1AD4CD4D9C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526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Gill Sans M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Gill Sans M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Gill Sans M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Gill Sans M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Gill Sans M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266F9-CC88-412B-8E24-1AD4CD4D9C1D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266F9-CC88-412B-8E24-1AD4CD4D9C1D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266F9-CC88-412B-8E24-1AD4CD4D9C1D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E266F9-CC88-412B-8E24-1AD4CD4D9C1D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715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11/18/15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11138"/>
            <a:ext cx="8534400" cy="563562"/>
          </a:xfrm>
        </p:spPr>
        <p:txBody>
          <a:bodyPr/>
          <a:lstStyle>
            <a:lvl1pPr algn="l">
              <a:defRPr sz="2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1904999" y="-533400"/>
            <a:ext cx="5334001" cy="822960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11/18/15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Line 6"/>
          <p:cNvSpPr>
            <a:spLocks noChangeShapeType="1"/>
          </p:cNvSpPr>
          <p:nvPr userDrawn="1"/>
        </p:nvSpPr>
        <p:spPr bwMode="auto">
          <a:xfrm>
            <a:off x="228600" y="685800"/>
            <a:ext cx="8229600" cy="0"/>
          </a:xfrm>
          <a:prstGeom prst="line">
            <a:avLst/>
          </a:prstGeom>
          <a:noFill/>
          <a:ln w="28575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latin typeface="Gill Sans M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11/18/15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767190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534400" cy="563562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Line 6"/>
          <p:cNvSpPr>
            <a:spLocks noChangeShapeType="1"/>
          </p:cNvSpPr>
          <p:nvPr userDrawn="1"/>
        </p:nvSpPr>
        <p:spPr bwMode="auto">
          <a:xfrm>
            <a:off x="228600" y="762000"/>
            <a:ext cx="8229600" cy="0"/>
          </a:xfrm>
          <a:prstGeom prst="line">
            <a:avLst/>
          </a:prstGeom>
          <a:noFill/>
          <a:ln w="28575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2278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94298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66041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6175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229600" cy="563562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Line 6"/>
          <p:cNvSpPr>
            <a:spLocks noChangeShapeType="1"/>
          </p:cNvSpPr>
          <p:nvPr userDrawn="1"/>
        </p:nvSpPr>
        <p:spPr bwMode="auto">
          <a:xfrm>
            <a:off x="228600" y="762000"/>
            <a:ext cx="8229600" cy="0"/>
          </a:xfrm>
          <a:prstGeom prst="line">
            <a:avLst/>
          </a:prstGeom>
          <a:noFill/>
          <a:ln w="28575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9837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668558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9706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534400" cy="563562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11/18/15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Line 6"/>
          <p:cNvSpPr>
            <a:spLocks noChangeShapeType="1"/>
          </p:cNvSpPr>
          <p:nvPr userDrawn="1"/>
        </p:nvSpPr>
        <p:spPr bwMode="auto">
          <a:xfrm>
            <a:off x="228600" y="762000"/>
            <a:ext cx="8229600" cy="0"/>
          </a:xfrm>
          <a:prstGeom prst="line">
            <a:avLst/>
          </a:prstGeom>
          <a:noFill/>
          <a:ln w="28575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latin typeface="Gill Sans M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067561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11138"/>
            <a:ext cx="8534400" cy="563562"/>
          </a:xfrm>
        </p:spPr>
        <p:txBody>
          <a:bodyPr/>
          <a:lstStyle>
            <a:lvl1pPr algn="l">
              <a:defRPr sz="2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1904999" y="-533400"/>
            <a:ext cx="5334001" cy="822960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Line 6"/>
          <p:cNvSpPr>
            <a:spLocks noChangeShapeType="1"/>
          </p:cNvSpPr>
          <p:nvPr userDrawn="1"/>
        </p:nvSpPr>
        <p:spPr bwMode="auto">
          <a:xfrm>
            <a:off x="228600" y="685800"/>
            <a:ext cx="8229600" cy="0"/>
          </a:xfrm>
          <a:prstGeom prst="line">
            <a:avLst/>
          </a:prstGeom>
          <a:noFill/>
          <a:ln w="28575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053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312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11/18/15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11/18/15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11/18/15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229600" cy="563562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11/18/15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Line 6"/>
          <p:cNvSpPr>
            <a:spLocks noChangeShapeType="1"/>
          </p:cNvSpPr>
          <p:nvPr userDrawn="1"/>
        </p:nvSpPr>
        <p:spPr bwMode="auto">
          <a:xfrm>
            <a:off x="228600" y="762000"/>
            <a:ext cx="8229600" cy="0"/>
          </a:xfrm>
          <a:prstGeom prst="line">
            <a:avLst/>
          </a:prstGeom>
          <a:noFill/>
          <a:ln w="28575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latin typeface="Gill Sans M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11/18/15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11/18/15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4A2F5-15A7-43CA-A7F0-E8BFDAC4AA73}" type="datetimeFigureOut">
              <a:rPr lang="en-US" smtClean="0"/>
              <a:pPr/>
              <a:t>11/18/15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A2DB7-6A4B-4D9F-AAA0-C6401C9AEE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ill Sans MT"/>
              </a:defRPr>
            </a:lvl1pPr>
          </a:lstStyle>
          <a:p>
            <a:fld id="{1C24A2F5-15A7-43CA-A7F0-E8BFDAC4AA73}" type="datetimeFigureOut">
              <a:rPr lang="en-US" smtClean="0"/>
              <a:pPr/>
              <a:t>11/18/15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ill Sans M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ill Sans MT"/>
              </a:defRPr>
            </a:lvl1pPr>
          </a:lstStyle>
          <a:p>
            <a:fld id="{16DA2DB7-6A4B-4D9F-AAA0-C6401C9AEE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Gill Sans MT"/>
          <a:ea typeface="+mj-ea"/>
          <a:cs typeface="Gill Sans MT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Gill Sans MT"/>
          <a:ea typeface="+mn-ea"/>
          <a:cs typeface="Gill Sans MT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Gill Sans MT"/>
          <a:ea typeface="+mn-ea"/>
          <a:cs typeface="Gill Sans MT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Gill Sans MT"/>
          <a:ea typeface="+mn-ea"/>
          <a:cs typeface="Gill Sans MT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Gill Sans MT"/>
          <a:ea typeface="+mn-ea"/>
          <a:cs typeface="Gill Sans MT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Gill Sans MT"/>
          <a:ea typeface="+mn-ea"/>
          <a:cs typeface="Gill Sans MT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24A2F5-15A7-43CA-A7F0-E8BFDAC4AA73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11/18/15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A2DB7-6A4B-4D9F-AAA0-C6401C9AEE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13352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Gill Sans MT"/>
          <a:ea typeface="+mj-ea"/>
          <a:cs typeface="Gill Sans MT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Gill Sans MT"/>
          <a:ea typeface="+mn-ea"/>
          <a:cs typeface="Gill Sans MT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Gill Sans MT"/>
          <a:ea typeface="+mn-ea"/>
          <a:cs typeface="Gill Sans MT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Gill Sans MT"/>
          <a:ea typeface="+mn-ea"/>
          <a:cs typeface="Gill Sans MT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Gill Sans MT"/>
          <a:ea typeface="+mn-ea"/>
          <a:cs typeface="Gill Sans MT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Gill Sans MT"/>
          <a:ea typeface="+mn-ea"/>
          <a:cs typeface="Gill Sans MT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package" Target="../embeddings/Microsoft_Excel_Sheet1.xlsx"/><Relationship Id="rId6" Type="http://schemas.openxmlformats.org/officeDocument/2006/relationships/image" Target="../media/image2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19.emf"/><Relationship Id="rId5" Type="http://schemas.openxmlformats.org/officeDocument/2006/relationships/package" Target="../embeddings/Microsoft_Excel_Sheet2.xlsx"/><Relationship Id="rId6" Type="http://schemas.openxmlformats.org/officeDocument/2006/relationships/image" Target="../media/image2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7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9.emf"/><Relationship Id="rId3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457200" y="1730375"/>
            <a:ext cx="8305800" cy="1470025"/>
          </a:xfrm>
        </p:spPr>
        <p:txBody>
          <a:bodyPr>
            <a:noAutofit/>
          </a:bodyPr>
          <a:lstStyle/>
          <a:p>
            <a:pPr eaLnBrk="1" hangingPunct="1"/>
            <a:r>
              <a:rPr lang="en-US" sz="3200" b="1" dirty="0" smtClean="0">
                <a:latin typeface="Gill Sans MT" pitchFamily="34" charset="0"/>
              </a:rPr>
              <a:t>Week 6 </a:t>
            </a:r>
            <a:br>
              <a:rPr lang="en-US" sz="3200" b="1" dirty="0" smtClean="0">
                <a:latin typeface="Gill Sans MT" pitchFamily="34" charset="0"/>
              </a:rPr>
            </a:br>
            <a:r>
              <a:rPr lang="en-US" sz="3200" b="1" dirty="0" smtClean="0">
                <a:latin typeface="Gill Sans MT" pitchFamily="34" charset="0"/>
              </a:rPr>
              <a:t>Processing short reads</a:t>
            </a:r>
            <a:endParaRPr lang="en-US" sz="2400" dirty="0" smtClean="0">
              <a:latin typeface="Gill Sans MT" pitchFamily="34" charset="0"/>
            </a:endParaRPr>
          </a:p>
        </p:txBody>
      </p:sp>
      <p:pic>
        <p:nvPicPr>
          <p:cNvPr id="6" name="Picture 5" descr="UMass_200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32100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Data analysis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 counts distribute as a multinomial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960120"/>
            <a:ext cx="4836160" cy="483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412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</a:t>
            </a:r>
            <a:r>
              <a:rPr lang="en-US" dirty="0"/>
              <a:t>scatter-</a:t>
            </a:r>
            <a:r>
              <a:rPr lang="en-US" dirty="0" smtClean="0"/>
              <a:t>plots of log </a:t>
            </a:r>
            <a:r>
              <a:rPr lang="en-US" dirty="0" smtClean="0"/>
              <a:t>counts/RPKM </a:t>
            </a:r>
            <a:r>
              <a:rPr lang="en-US" dirty="0" smtClean="0"/>
              <a:t>are informative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990600"/>
            <a:ext cx="4907280" cy="48564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315200" y="2590800"/>
            <a:ext cx="1034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Cor</a:t>
            </a:r>
            <a:r>
              <a:rPr lang="en-US" dirty="0" smtClean="0"/>
              <a:t>=0.97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363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can also be looked at as an “MA-Plot”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143000"/>
            <a:ext cx="4460240" cy="480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861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 idx="4294967295"/>
          </p:nvPr>
        </p:nvSpPr>
        <p:spPr>
          <a:xfrm>
            <a:off x="838200" y="1730375"/>
            <a:ext cx="8305800" cy="1470025"/>
          </a:xfrm>
        </p:spPr>
        <p:txBody>
          <a:bodyPr>
            <a:noAutofit/>
          </a:bodyPr>
          <a:lstStyle/>
          <a:p>
            <a:pPr eaLnBrk="1" hangingPunct="1"/>
            <a:r>
              <a:rPr lang="en-US" sz="3200" b="1" dirty="0" smtClean="0">
                <a:latin typeface="Gill Sans MT" pitchFamily="34" charset="0"/>
              </a:rPr>
              <a:t>Comparing samples</a:t>
            </a:r>
            <a:br>
              <a:rPr lang="en-US" sz="3200" b="1" dirty="0" smtClean="0">
                <a:latin typeface="Gill Sans MT" pitchFamily="34" charset="0"/>
              </a:rPr>
            </a:br>
            <a:r>
              <a:rPr lang="en-US" sz="2400" b="1" dirty="0" smtClean="0">
                <a:latin typeface="Gill Sans MT" pitchFamily="34" charset="0"/>
              </a:rPr>
              <a:t>Clustering</a:t>
            </a:r>
            <a:endParaRPr lang="en-US" sz="2400" dirty="0" smtClean="0"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33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76400"/>
            <a:ext cx="6362700" cy="46609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– Similar patterns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43400" y="1295400"/>
            <a:ext cx="1250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Samples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 rot="5400000">
            <a:off x="7666331" y="3458869"/>
            <a:ext cx="978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Genes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94337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clustering – when are vector similar?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654536"/>
              </p:ext>
            </p:extLst>
          </p:nvPr>
        </p:nvGraphicFramePr>
        <p:xfrm>
          <a:off x="1524000" y="1371600"/>
          <a:ext cx="5257800" cy="1884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"/>
                <a:gridCol w="1051560"/>
                <a:gridCol w="1051560"/>
                <a:gridCol w="1051560"/>
                <a:gridCol w="10515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Cond4</a:t>
                      </a:r>
                      <a:endParaRPr lang="en-US" dirty="0"/>
                    </a:p>
                  </a:txBody>
                  <a:tcPr/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44500" y="4203700"/>
            <a:ext cx="61093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Clustering is about similarity: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Between two rows (specified by a distance function)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Between two sets of rows (specified by the linkage method)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590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distance?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5440" y="1026160"/>
            <a:ext cx="86485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goal of clustering is to group together samples that are “similar”.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When are two expression profiles “similar”?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We consider each expression profile as a large “vector”. Each gene being a “dimension”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286000"/>
            <a:ext cx="3352800" cy="2946400"/>
          </a:xfrm>
          <a:prstGeom prst="rect">
            <a:avLst/>
          </a:prstGeom>
        </p:spPr>
      </p:pic>
      <p:sp>
        <p:nvSpPr>
          <p:cNvPr id="6" name="Right Brace 5"/>
          <p:cNvSpPr/>
          <p:nvPr/>
        </p:nvSpPr>
        <p:spPr>
          <a:xfrm rot="19440000">
            <a:off x="2998283" y="2520180"/>
            <a:ext cx="228600" cy="762000"/>
          </a:xfrm>
          <a:prstGeom prst="rightBrace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276600" y="2590800"/>
            <a:ext cx="1928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Euclidean distance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1483360" y="4246880"/>
            <a:ext cx="143237" cy="172720"/>
          </a:xfrm>
          <a:custGeom>
            <a:avLst/>
            <a:gdLst>
              <a:gd name="connsiteX0" fmla="*/ 0 w 143237"/>
              <a:gd name="connsiteY0" fmla="*/ 0 h 172720"/>
              <a:gd name="connsiteX1" fmla="*/ 81280 w 143237"/>
              <a:gd name="connsiteY1" fmla="*/ 20320 h 172720"/>
              <a:gd name="connsiteX2" fmla="*/ 111760 w 143237"/>
              <a:gd name="connsiteY2" fmla="*/ 50800 h 172720"/>
              <a:gd name="connsiteX3" fmla="*/ 142240 w 143237"/>
              <a:gd name="connsiteY3" fmla="*/ 111760 h 172720"/>
              <a:gd name="connsiteX4" fmla="*/ 142240 w 143237"/>
              <a:gd name="connsiteY4" fmla="*/ 172720 h 17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237" h="172720">
                <a:moveTo>
                  <a:pt x="0" y="0"/>
                </a:moveTo>
                <a:cubicBezTo>
                  <a:pt x="7328" y="1466"/>
                  <a:pt x="67891" y="11394"/>
                  <a:pt x="81280" y="20320"/>
                </a:cubicBezTo>
                <a:cubicBezTo>
                  <a:pt x="93235" y="28290"/>
                  <a:pt x="102562" y="39762"/>
                  <a:pt x="111760" y="50800"/>
                </a:cubicBezTo>
                <a:cubicBezTo>
                  <a:pt x="124713" y="66344"/>
                  <a:pt x="139890" y="90611"/>
                  <a:pt x="142240" y="111760"/>
                </a:cubicBezTo>
                <a:cubicBezTo>
                  <a:pt x="144484" y="131956"/>
                  <a:pt x="142240" y="152400"/>
                  <a:pt x="142240" y="172720"/>
                </a:cubicBezTo>
              </a:path>
            </a:pathLst>
          </a:cu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828800" y="4267200"/>
            <a:ext cx="2078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Correlation distance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2565400"/>
            <a:ext cx="3324860" cy="533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0" y="4150360"/>
            <a:ext cx="251968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551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difference distance care for?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914400"/>
            <a:ext cx="3505200" cy="24930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066800"/>
            <a:ext cx="2819399" cy="247765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43000" y="3429000"/>
            <a:ext cx="5927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Similar correlation distance, very different </a:t>
            </a:r>
            <a:r>
              <a:rPr lang="en-US" dirty="0" err="1" smtClean="0"/>
              <a:t>euclidean</a:t>
            </a:r>
            <a:r>
              <a:rPr lang="en-US" dirty="0" smtClean="0"/>
              <a:t> distance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4038600"/>
            <a:ext cx="3124200" cy="249936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038600" y="5029200"/>
            <a:ext cx="2937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Correlation distance almost 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951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Similarity between groups of points</a:t>
            </a:r>
          </a:p>
        </p:txBody>
      </p:sp>
      <p:sp>
        <p:nvSpPr>
          <p:cNvPr id="3" name="Oval 2"/>
          <p:cNvSpPr/>
          <p:nvPr/>
        </p:nvSpPr>
        <p:spPr>
          <a:xfrm>
            <a:off x="3200400" y="19050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29000" y="18288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52800" y="22098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57600" y="21336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124200" y="23622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953000" y="20574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029200" y="25908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105400" y="22860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724400" y="23622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352800" y="25146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648200" y="27432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876800" y="28194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505200" y="2362200"/>
            <a:ext cx="152400" cy="2286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>
            <a:stCxn id="6" idx="6"/>
            <a:endCxn id="10" idx="2"/>
          </p:cNvCxnSpPr>
          <p:nvPr/>
        </p:nvCxnSpPr>
        <p:spPr>
          <a:xfrm>
            <a:off x="3810000" y="2247900"/>
            <a:ext cx="1295400" cy="1524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" idx="6"/>
            <a:endCxn id="11" idx="2"/>
          </p:cNvCxnSpPr>
          <p:nvPr/>
        </p:nvCxnSpPr>
        <p:spPr>
          <a:xfrm>
            <a:off x="3810000" y="2247900"/>
            <a:ext cx="914400" cy="228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6" idx="6"/>
            <a:endCxn id="8" idx="2"/>
          </p:cNvCxnSpPr>
          <p:nvPr/>
        </p:nvCxnSpPr>
        <p:spPr>
          <a:xfrm flipV="1">
            <a:off x="3810000" y="2171700"/>
            <a:ext cx="1143000" cy="76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9" idx="2"/>
          </p:cNvCxnSpPr>
          <p:nvPr/>
        </p:nvCxnSpPr>
        <p:spPr>
          <a:xfrm>
            <a:off x="3810000" y="2247900"/>
            <a:ext cx="121920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14" idx="2"/>
          </p:cNvCxnSpPr>
          <p:nvPr/>
        </p:nvCxnSpPr>
        <p:spPr>
          <a:xfrm>
            <a:off x="3810000" y="2247900"/>
            <a:ext cx="1066800" cy="6858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endCxn id="13" idx="2"/>
          </p:cNvCxnSpPr>
          <p:nvPr/>
        </p:nvCxnSpPr>
        <p:spPr>
          <a:xfrm>
            <a:off x="3810000" y="2247900"/>
            <a:ext cx="838200" cy="609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2" idx="6"/>
            <a:endCxn id="11" idx="2"/>
          </p:cNvCxnSpPr>
          <p:nvPr/>
        </p:nvCxnSpPr>
        <p:spPr>
          <a:xfrm flipV="1">
            <a:off x="3505200" y="2476500"/>
            <a:ext cx="1219200" cy="1524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2" idx="6"/>
            <a:endCxn id="8" idx="2"/>
          </p:cNvCxnSpPr>
          <p:nvPr/>
        </p:nvCxnSpPr>
        <p:spPr>
          <a:xfrm flipV="1">
            <a:off x="3505200" y="2171700"/>
            <a:ext cx="144780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2" idx="6"/>
          </p:cNvCxnSpPr>
          <p:nvPr/>
        </p:nvCxnSpPr>
        <p:spPr>
          <a:xfrm>
            <a:off x="3505200" y="2628900"/>
            <a:ext cx="1143000" cy="266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2" idx="6"/>
          </p:cNvCxnSpPr>
          <p:nvPr/>
        </p:nvCxnSpPr>
        <p:spPr>
          <a:xfrm>
            <a:off x="3505200" y="2628900"/>
            <a:ext cx="1371600" cy="3429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2" idx="6"/>
            <a:endCxn id="9" idx="2"/>
          </p:cNvCxnSpPr>
          <p:nvPr/>
        </p:nvCxnSpPr>
        <p:spPr>
          <a:xfrm>
            <a:off x="3505200" y="2628900"/>
            <a:ext cx="1524000" cy="76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2" idx="6"/>
            <a:endCxn id="10" idx="2"/>
          </p:cNvCxnSpPr>
          <p:nvPr/>
        </p:nvCxnSpPr>
        <p:spPr>
          <a:xfrm flipV="1">
            <a:off x="3505200" y="2400300"/>
            <a:ext cx="1600200" cy="228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" idx="6"/>
            <a:endCxn id="11" idx="2"/>
          </p:cNvCxnSpPr>
          <p:nvPr/>
        </p:nvCxnSpPr>
        <p:spPr>
          <a:xfrm>
            <a:off x="3810000" y="2247900"/>
            <a:ext cx="914400" cy="228600"/>
          </a:xfrm>
          <a:prstGeom prst="straightConnector1">
            <a:avLst/>
          </a:prstGeom>
          <a:ln>
            <a:solidFill>
              <a:srgbClr val="A1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3352800" y="2057400"/>
            <a:ext cx="1524000" cy="914400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" y="4724400"/>
            <a:ext cx="457200" cy="0"/>
          </a:xfrm>
          <a:prstGeom prst="straightConnector1">
            <a:avLst/>
          </a:prstGeom>
          <a:ln>
            <a:solidFill>
              <a:srgbClr val="3344A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54182" y="4267200"/>
            <a:ext cx="415636" cy="0"/>
          </a:xfrm>
          <a:prstGeom prst="straightConnector1">
            <a:avLst/>
          </a:prstGeom>
          <a:ln>
            <a:solidFill>
              <a:srgbClr val="A1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228600" y="1219200"/>
            <a:ext cx="45570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ill Sans"/>
                <a:cs typeface="Gill Sans"/>
              </a:rPr>
              <a:t>Linkage: Distance between two sets (</a:t>
            </a:r>
            <a:r>
              <a:rPr lang="en-US" dirty="0">
                <a:latin typeface="Courier"/>
                <a:cs typeface="Courier"/>
              </a:rPr>
              <a:t>d(R,S)</a:t>
            </a:r>
            <a:r>
              <a:rPr lang="en-US" dirty="0">
                <a:latin typeface="Gill Sans"/>
                <a:cs typeface="Gill Sans"/>
              </a:rPr>
              <a:t>)</a:t>
            </a:r>
          </a:p>
        </p:txBody>
      </p:sp>
      <p:pic>
        <p:nvPicPr>
          <p:cNvPr id="87" name="Picture 8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4495800"/>
            <a:ext cx="3729789" cy="381000"/>
          </a:xfrm>
          <a:prstGeom prst="rect">
            <a:avLst/>
          </a:prstGeom>
        </p:spPr>
      </p:pic>
      <p:sp>
        <p:nvSpPr>
          <p:cNvPr id="88" name="Rectangle 87"/>
          <p:cNvSpPr/>
          <p:nvPr/>
        </p:nvSpPr>
        <p:spPr>
          <a:xfrm>
            <a:off x="1143000" y="4495800"/>
            <a:ext cx="1878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Complete Linkage</a:t>
            </a:r>
            <a:endParaRPr lang="en-US" dirty="0"/>
          </a:p>
        </p:txBody>
      </p:sp>
      <p:pic>
        <p:nvPicPr>
          <p:cNvPr id="89" name="Picture 8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3962400"/>
            <a:ext cx="3897923" cy="533400"/>
          </a:xfrm>
          <a:prstGeom prst="rect">
            <a:avLst/>
          </a:prstGeom>
        </p:spPr>
      </p:pic>
      <p:sp>
        <p:nvSpPr>
          <p:cNvPr id="90" name="Rectangle 89"/>
          <p:cNvSpPr/>
          <p:nvPr/>
        </p:nvSpPr>
        <p:spPr>
          <a:xfrm>
            <a:off x="1210163" y="4020134"/>
            <a:ext cx="1343251" cy="4062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Single Linkage</a:t>
            </a:r>
            <a:endParaRPr lang="en-US" dirty="0"/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5300" y="4953000"/>
            <a:ext cx="3670300" cy="431800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1206500" y="5029200"/>
            <a:ext cx="1700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Average Linkage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181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90" grpId="0"/>
      <p:bldP spid="9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Similarity between groups of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Gill Sans"/>
                <a:cs typeface="Gill Sans"/>
              </a:rPr>
              <a:t>Linkage</a:t>
            </a:r>
            <a:r>
              <a:rPr lang="en-US" dirty="0" smtClean="0">
                <a:latin typeface="Gill Sans"/>
                <a:cs typeface="Gill Sans"/>
              </a:rPr>
              <a:t>: Distance </a:t>
            </a:r>
            <a:r>
              <a:rPr lang="en-US" dirty="0" smtClean="0">
                <a:latin typeface="Gill Sans"/>
                <a:cs typeface="Gill Sans"/>
              </a:rPr>
              <a:t>between </a:t>
            </a:r>
            <a:r>
              <a:rPr lang="en-US" dirty="0" smtClean="0">
                <a:latin typeface="Gill Sans"/>
                <a:cs typeface="Gill Sans"/>
              </a:rPr>
              <a:t>two sets (</a:t>
            </a:r>
            <a:r>
              <a:rPr lang="en-US" sz="2600" dirty="0">
                <a:latin typeface="Courier"/>
                <a:cs typeface="Courier"/>
              </a:rPr>
              <a:t>d(R,S)</a:t>
            </a:r>
            <a:r>
              <a:rPr lang="en-US" dirty="0" smtClean="0">
                <a:latin typeface="Gill Sans"/>
                <a:cs typeface="Gill Sans"/>
              </a:rPr>
              <a:t>)</a:t>
            </a:r>
          </a:p>
          <a:p>
            <a:pPr lvl="1"/>
            <a:r>
              <a:rPr lang="en-US" dirty="0" smtClean="0">
                <a:latin typeface="Gill Sans"/>
                <a:cs typeface="Gill Sans"/>
              </a:rPr>
              <a:t>Complete:</a:t>
            </a:r>
          </a:p>
          <a:p>
            <a:pPr lvl="1"/>
            <a:r>
              <a:rPr lang="en-US" dirty="0" smtClean="0">
                <a:latin typeface="Gill Sans"/>
                <a:cs typeface="Gill Sans"/>
              </a:rPr>
              <a:t>Average:  </a:t>
            </a:r>
          </a:p>
          <a:p>
            <a:pPr lvl="1"/>
            <a:r>
              <a:rPr lang="en-US" dirty="0" smtClean="0">
                <a:latin typeface="Gill Sans"/>
                <a:cs typeface="Gill Sans"/>
              </a:rPr>
              <a:t>Single: </a:t>
            </a:r>
            <a:endParaRPr lang="en-US" dirty="0">
              <a:latin typeface="Gill Sans"/>
              <a:cs typeface="Gill San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600200"/>
            <a:ext cx="3729789" cy="38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006600"/>
            <a:ext cx="3670300" cy="431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0" y="2476500"/>
            <a:ext cx="3897923" cy="533400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835419"/>
              </p:ext>
            </p:extLst>
          </p:nvPr>
        </p:nvGraphicFramePr>
        <p:xfrm>
          <a:off x="1676400" y="3962400"/>
          <a:ext cx="5257800" cy="1884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"/>
                <a:gridCol w="1051560"/>
                <a:gridCol w="1051560"/>
                <a:gridCol w="1051560"/>
                <a:gridCol w="10515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Cond4</a:t>
                      </a:r>
                      <a:endParaRPr lang="en-US" dirty="0"/>
                    </a:p>
                  </a:txBody>
                  <a:tcPr/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2794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198801"/>
            <a:ext cx="8229600" cy="669009"/>
          </a:xfrm>
        </p:spPr>
        <p:txBody>
          <a:bodyPr/>
          <a:lstStyle/>
          <a:p>
            <a:r>
              <a:rPr lang="en-US" dirty="0" smtClean="0"/>
              <a:t>Our typical RNA </a:t>
            </a:r>
            <a:r>
              <a:rPr lang="en-US" smtClean="0"/>
              <a:t>quantification pipeline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auto">
          <a:xfrm>
            <a:off x="673100" y="1079500"/>
            <a:ext cx="3060700" cy="646331"/>
          </a:xfrm>
          <a:prstGeom prst="rect">
            <a:avLst/>
          </a:prstGeom>
          <a:noFill/>
          <a:ln w="9525" cmpd="sng">
            <a:solidFill>
              <a:schemeClr val="tx1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Upload your 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sequence data (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fastq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)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 bwMode="auto">
          <a:xfrm>
            <a:off x="5295902" y="1219200"/>
            <a:ext cx="3390898" cy="369332"/>
          </a:xfrm>
          <a:prstGeom prst="rect">
            <a:avLst/>
          </a:prstGeom>
          <a:noFill/>
          <a:ln w="19050" cmpd="sng">
            <a:solidFill>
              <a:schemeClr val="tx2">
                <a:lumMod val="75000"/>
              </a:schemeClr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Make report of quality metrics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8" name="TextBox 7"/>
          <p:cNvSpPr txBox="1"/>
          <p:nvPr/>
        </p:nvSpPr>
        <p:spPr bwMode="auto">
          <a:xfrm>
            <a:off x="673100" y="2108200"/>
            <a:ext cx="3058800" cy="369332"/>
          </a:xfrm>
          <a:prstGeom prst="rect">
            <a:avLst/>
          </a:prstGeom>
          <a:noFill/>
          <a:ln w="9525" cmpd="sng">
            <a:solidFill>
              <a:schemeClr val="tx1"/>
            </a:solidFill>
            <a:miter lim="800000"/>
            <a:headEnd/>
            <a:tailEnd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Align to the ribosome (Bowtie)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9" name="TextBox 8"/>
          <p:cNvSpPr txBox="1"/>
          <p:nvPr/>
        </p:nvSpPr>
        <p:spPr bwMode="auto">
          <a:xfrm>
            <a:off x="5295902" y="1968500"/>
            <a:ext cx="3390898" cy="646331"/>
          </a:xfrm>
          <a:prstGeom prst="rect">
            <a:avLst/>
          </a:prstGeom>
          <a:noFill/>
          <a:ln w="19050" cmpd="sng">
            <a:solidFill>
              <a:schemeClr val="tx2">
                <a:lumMod val="75000"/>
              </a:schemeClr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Output ribosomal contamination metrics report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0" name="TextBox 9"/>
          <p:cNvSpPr txBox="1"/>
          <p:nvPr/>
        </p:nvSpPr>
        <p:spPr bwMode="auto">
          <a:xfrm>
            <a:off x="673100" y="3115270"/>
            <a:ext cx="3060699" cy="923330"/>
          </a:xfrm>
          <a:prstGeom prst="rect">
            <a:avLst/>
          </a:prstGeom>
          <a:noFill/>
          <a:ln w="9525" cmpd="sng">
            <a:solidFill>
              <a:schemeClr val="tx1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Align remaining reads to genome (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TopHat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)  or 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transcriptome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 (RSEM)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5295902" y="2832100"/>
            <a:ext cx="3390900" cy="923330"/>
          </a:xfrm>
          <a:prstGeom prst="rect">
            <a:avLst/>
          </a:prstGeom>
          <a:noFill/>
          <a:ln w="19050" cmpd="sng">
            <a:solidFill>
              <a:schemeClr val="tx2">
                <a:lumMod val="75000"/>
              </a:schemeClr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Produce RNA-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Seq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 report</a:t>
            </a:r>
          </a:p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% aligned, % 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intergenic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, % 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exonic</a:t>
            </a:r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, % UTR</a:t>
            </a:r>
          </a:p>
        </p:txBody>
      </p:sp>
      <p:sp>
        <p:nvSpPr>
          <p:cNvPr id="12" name="TextBox 11"/>
          <p:cNvSpPr txBox="1"/>
          <p:nvPr/>
        </p:nvSpPr>
        <p:spPr bwMode="auto">
          <a:xfrm>
            <a:off x="5295902" y="3886200"/>
            <a:ext cx="3395007" cy="369332"/>
          </a:xfrm>
          <a:prstGeom prst="rect">
            <a:avLst/>
          </a:prstGeom>
          <a:noFill/>
          <a:ln w="19050" cmpd="sng">
            <a:solidFill>
              <a:schemeClr val="accent4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Produce IGV/UCSC friendly files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3" name="TextBox 12"/>
          <p:cNvSpPr txBox="1"/>
          <p:nvPr/>
        </p:nvSpPr>
        <p:spPr bwMode="auto">
          <a:xfrm>
            <a:off x="673100" y="4775200"/>
            <a:ext cx="3060700" cy="369332"/>
          </a:xfrm>
          <a:prstGeom prst="rect">
            <a:avLst/>
          </a:prstGeom>
          <a:noFill/>
          <a:ln w="9525" cmpd="sng">
            <a:solidFill>
              <a:schemeClr val="tx1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Quantify </a:t>
            </a:r>
            <a:r>
              <a:rPr lang="en-US" dirty="0" err="1" smtClean="0">
                <a:solidFill>
                  <a:srgbClr val="000000"/>
                </a:solidFill>
                <a:latin typeface="Calibri" pitchFamily="34" charset="0"/>
              </a:rPr>
              <a:t>transcriptome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4" name="TextBox 13"/>
          <p:cNvSpPr txBox="1"/>
          <p:nvPr/>
        </p:nvSpPr>
        <p:spPr bwMode="auto">
          <a:xfrm>
            <a:off x="5295902" y="4648200"/>
            <a:ext cx="3416299" cy="646331"/>
          </a:xfrm>
          <a:prstGeom prst="rect">
            <a:avLst/>
          </a:prstGeom>
          <a:noFill/>
          <a:ln w="19050" cmpd="sng">
            <a:solidFill>
              <a:srgbClr val="008000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Produce a table with normalized expression values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6" name="TextBox 15"/>
          <p:cNvSpPr txBox="1"/>
          <p:nvPr/>
        </p:nvSpPr>
        <p:spPr bwMode="auto">
          <a:xfrm>
            <a:off x="673100" y="5524500"/>
            <a:ext cx="3060700" cy="923330"/>
          </a:xfrm>
          <a:prstGeom prst="rect">
            <a:avLst/>
          </a:prstGeom>
          <a:noFill/>
          <a:ln w="9525" cmpd="sng">
            <a:solidFill>
              <a:schemeClr val="tx1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Call differentially expressed genes 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(if multiple samples)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sp>
        <p:nvSpPr>
          <p:cNvPr id="17" name="TextBox 16"/>
          <p:cNvSpPr txBox="1"/>
          <p:nvPr/>
        </p:nvSpPr>
        <p:spPr bwMode="auto">
          <a:xfrm>
            <a:off x="5295902" y="5676900"/>
            <a:ext cx="3416299" cy="646331"/>
          </a:xfrm>
          <a:prstGeom prst="rect">
            <a:avLst/>
          </a:prstGeom>
          <a:noFill/>
          <a:ln w="19050" cmpd="sng">
            <a:solidFill>
              <a:srgbClr val="008000"/>
            </a:solidFill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itchFamily="34" charset="0"/>
              </a:rPr>
              <a:t>Report pairwise significant genes that are differentially expressed</a:t>
            </a:r>
            <a:endParaRPr lang="en-US" dirty="0">
              <a:solidFill>
                <a:srgbClr val="000000"/>
              </a:solidFill>
              <a:latin typeface="Calibri" pitchFamily="34" charset="0"/>
            </a:endParaRPr>
          </a:p>
        </p:txBody>
      </p:sp>
      <p:cxnSp>
        <p:nvCxnSpPr>
          <p:cNvPr id="19" name="Straight Arrow Connector 18"/>
          <p:cNvCxnSpPr>
            <a:endCxn id="7" idx="1"/>
          </p:cNvCxnSpPr>
          <p:nvPr/>
        </p:nvCxnSpPr>
        <p:spPr>
          <a:xfrm flipV="1">
            <a:off x="3733800" y="1403866"/>
            <a:ext cx="1562102" cy="5834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6" idx="2"/>
            <a:endCxn id="8" idx="0"/>
          </p:cNvCxnSpPr>
          <p:nvPr/>
        </p:nvCxnSpPr>
        <p:spPr>
          <a:xfrm flipH="1">
            <a:off x="2202500" y="1725831"/>
            <a:ext cx="950" cy="382369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8" idx="3"/>
            <a:endCxn id="9" idx="1"/>
          </p:cNvCxnSpPr>
          <p:nvPr/>
        </p:nvCxnSpPr>
        <p:spPr>
          <a:xfrm flipV="1">
            <a:off x="3731900" y="2291666"/>
            <a:ext cx="1564002" cy="1200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cxnSp>
        <p:nvCxnSpPr>
          <p:cNvPr id="25" name="Straight Arrow Connector 24"/>
          <p:cNvCxnSpPr>
            <a:stCxn id="8" idx="2"/>
            <a:endCxn id="10" idx="0"/>
          </p:cNvCxnSpPr>
          <p:nvPr/>
        </p:nvCxnSpPr>
        <p:spPr>
          <a:xfrm>
            <a:off x="2202500" y="2477532"/>
            <a:ext cx="950" cy="637738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40" name="Straight Arrow Connector 39"/>
          <p:cNvCxnSpPr>
            <a:stCxn id="10" idx="3"/>
            <a:endCxn id="11" idx="1"/>
          </p:cNvCxnSpPr>
          <p:nvPr/>
        </p:nvCxnSpPr>
        <p:spPr>
          <a:xfrm flipV="1">
            <a:off x="3733799" y="3293765"/>
            <a:ext cx="1562103" cy="283170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cxnSp>
        <p:nvCxnSpPr>
          <p:cNvPr id="42" name="Straight Arrow Connector 41"/>
          <p:cNvCxnSpPr>
            <a:stCxn id="10" idx="3"/>
            <a:endCxn id="12" idx="1"/>
          </p:cNvCxnSpPr>
          <p:nvPr/>
        </p:nvCxnSpPr>
        <p:spPr>
          <a:xfrm>
            <a:off x="3733799" y="3576935"/>
            <a:ext cx="1562103" cy="493931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cxnSp>
        <p:nvCxnSpPr>
          <p:cNvPr id="57" name="Straight Arrow Connector 56"/>
          <p:cNvCxnSpPr>
            <a:stCxn id="10" idx="2"/>
            <a:endCxn id="13" idx="0"/>
          </p:cNvCxnSpPr>
          <p:nvPr/>
        </p:nvCxnSpPr>
        <p:spPr>
          <a:xfrm>
            <a:off x="2203450" y="4038600"/>
            <a:ext cx="0" cy="736600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60" name="Straight Arrow Connector 59"/>
          <p:cNvCxnSpPr>
            <a:stCxn id="13" idx="3"/>
            <a:endCxn id="14" idx="1"/>
          </p:cNvCxnSpPr>
          <p:nvPr/>
        </p:nvCxnSpPr>
        <p:spPr>
          <a:xfrm>
            <a:off x="3733800" y="4959866"/>
            <a:ext cx="1562102" cy="11500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cxnSp>
        <p:nvCxnSpPr>
          <p:cNvPr id="63" name="Straight Arrow Connector 62"/>
          <p:cNvCxnSpPr>
            <a:stCxn id="13" idx="2"/>
            <a:endCxn id="16" idx="0"/>
          </p:cNvCxnSpPr>
          <p:nvPr/>
        </p:nvCxnSpPr>
        <p:spPr>
          <a:xfrm>
            <a:off x="2203450" y="5144532"/>
            <a:ext cx="0" cy="379968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66" name="Straight Arrow Connector 65"/>
          <p:cNvCxnSpPr>
            <a:stCxn id="16" idx="3"/>
            <a:endCxn id="17" idx="1"/>
          </p:cNvCxnSpPr>
          <p:nvPr/>
        </p:nvCxnSpPr>
        <p:spPr>
          <a:xfrm>
            <a:off x="3733800" y="5986165"/>
            <a:ext cx="1562102" cy="13901"/>
          </a:xfrm>
          <a:prstGeom prst="straightConnector1">
            <a:avLst/>
          </a:prstGeom>
          <a:solidFill>
            <a:srgbClr val="FFFFFF"/>
          </a:solidFill>
          <a:ln w="28575" cmpd="sng" algn="ctr">
            <a:solidFill>
              <a:schemeClr val="tx1"/>
            </a:solidFill>
            <a:prstDash val="sysDash"/>
            <a:miter lim="800000"/>
            <a:headEnd type="none" w="med" len="med"/>
            <a:tailEnd type="arrow"/>
          </a:ln>
          <a:effectLst/>
        </p:spPr>
      </p:cxnSp>
      <p:sp>
        <p:nvSpPr>
          <p:cNvPr id="3" name="Rectangle 2"/>
          <p:cNvSpPr/>
          <p:nvPr/>
        </p:nvSpPr>
        <p:spPr>
          <a:xfrm>
            <a:off x="381000" y="5334000"/>
            <a:ext cx="8458200" cy="1295400"/>
          </a:xfrm>
          <a:prstGeom prst="rect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814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effect of the linkage method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914400"/>
            <a:ext cx="3954145" cy="34175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914400"/>
            <a:ext cx="3929380" cy="3384550"/>
          </a:xfrm>
          <a:prstGeom prst="rect">
            <a:avLst/>
          </a:prstGeom>
        </p:spPr>
      </p:pic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017389"/>
              </p:ext>
            </p:extLst>
          </p:nvPr>
        </p:nvGraphicFramePr>
        <p:xfrm>
          <a:off x="2133600" y="4724400"/>
          <a:ext cx="5257800" cy="1884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1560"/>
                <a:gridCol w="1051560"/>
                <a:gridCol w="1051560"/>
                <a:gridCol w="1051560"/>
                <a:gridCol w="10515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Cond4</a:t>
                      </a:r>
                      <a:endParaRPr lang="en-US" dirty="0"/>
                    </a:p>
                  </a:txBody>
                  <a:tcPr/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811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effect of the linkage method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914400"/>
            <a:ext cx="3954145" cy="34175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914400"/>
            <a:ext cx="3929380" cy="3384550"/>
          </a:xfrm>
          <a:prstGeom prst="rect">
            <a:avLst/>
          </a:prstGeom>
        </p:spPr>
      </p:pic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2001781"/>
              </p:ext>
            </p:extLst>
          </p:nvPr>
        </p:nvGraphicFramePr>
        <p:xfrm>
          <a:off x="1219200" y="4648200"/>
          <a:ext cx="6400800" cy="19763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Worksheet" r:id="rId5" imgW="4152900" imgH="1282700" progId="Excel.Sheet.12">
                  <p:embed/>
                </p:oleObj>
              </mc:Choice>
              <mc:Fallback>
                <p:oleObj name="Worksheet" r:id="rId5" imgW="4152900" imgH="128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19200" y="4648200"/>
                        <a:ext cx="6400800" cy="19763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048000" y="4267200"/>
            <a:ext cx="30202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Correlation distance matrix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53097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of the distance!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990600"/>
            <a:ext cx="3505200" cy="30688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990599"/>
            <a:ext cx="3733800" cy="3216089"/>
          </a:xfrm>
          <a:prstGeom prst="rect">
            <a:avLst/>
          </a:prstGeom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9085675"/>
              </p:ext>
            </p:extLst>
          </p:nvPr>
        </p:nvGraphicFramePr>
        <p:xfrm>
          <a:off x="76200" y="4343400"/>
          <a:ext cx="4953000" cy="15292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Worksheet" r:id="rId5" imgW="4152900" imgH="1282700" progId="Excel.Sheet.12">
                  <p:embed/>
                </p:oleObj>
              </mc:Choice>
              <mc:Fallback>
                <p:oleObj name="Worksheet" r:id="rId5" imgW="4152900" imgH="128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200" y="4343400"/>
                        <a:ext cx="4953000" cy="15292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801474"/>
              </p:ext>
            </p:extLst>
          </p:nvPr>
        </p:nvGraphicFramePr>
        <p:xfrm>
          <a:off x="5334000" y="4279900"/>
          <a:ext cx="3124200" cy="1663700"/>
        </p:xfrm>
        <a:graphic>
          <a:graphicData uri="http://schemas.openxmlformats.org/drawingml/2006/table">
            <a:tbl>
              <a:tblPr/>
              <a:tblGrid>
                <a:gridCol w="1015365"/>
                <a:gridCol w="562356"/>
                <a:gridCol w="515493"/>
                <a:gridCol w="453009"/>
                <a:gridCol w="577977"/>
              </a:tblGrid>
              <a:tr h="33274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Column1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7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12.25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3.20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3327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13.28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27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11.24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3327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143000" y="6172200"/>
            <a:ext cx="273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Correlation distance matrix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105400" y="6172200"/>
            <a:ext cx="3775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Geometric (</a:t>
            </a:r>
            <a:r>
              <a:rPr lang="en-US" dirty="0"/>
              <a:t>E</a:t>
            </a:r>
            <a:r>
              <a:rPr lang="en-US" dirty="0" smtClean="0"/>
              <a:t>uclidean) distance matrix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693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with clustering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8600" y="1066800"/>
            <a:ext cx="8305800" cy="5678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#Define the toy matrix#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</a:t>
            </a:r>
          </a:p>
          <a:p>
            <a:r>
              <a:rPr lang="en-US" sz="1100" dirty="0">
                <a:latin typeface="Courier"/>
                <a:cs typeface="Courier"/>
              </a:rPr>
              <a:t>m =  </a:t>
            </a:r>
            <a:r>
              <a:rPr lang="en-US" sz="1100" dirty="0" err="1">
                <a:latin typeface="Courier"/>
                <a:cs typeface="Courier"/>
              </a:rPr>
              <a:t>rbind</a:t>
            </a:r>
            <a:r>
              <a:rPr lang="en-US" sz="1100" dirty="0">
                <a:latin typeface="Courier"/>
                <a:cs typeface="Courier"/>
              </a:rPr>
              <a:t> (c(2.5,5,7.5,10), c</a:t>
            </a:r>
            <a:r>
              <a:rPr lang="en-US" sz="1100" dirty="0">
                <a:latin typeface="Courier"/>
                <a:cs typeface="Courier"/>
              </a:rPr>
              <a:t>(0.1,0.5,0.8,1.1)</a:t>
            </a:r>
            <a:r>
              <a:rPr lang="en-US" sz="1100" dirty="0">
                <a:latin typeface="Courier"/>
                <a:cs typeface="Courier"/>
              </a:rPr>
              <a:t>, c(0.2,0.3,0.4,11), c(2.5,8,8,9))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#Give column and row names#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</a:t>
            </a:r>
          </a:p>
          <a:p>
            <a:r>
              <a:rPr lang="en-US" sz="1100" dirty="0" err="1">
                <a:latin typeface="Courier"/>
                <a:cs typeface="Courier"/>
              </a:rPr>
              <a:t>rownames</a:t>
            </a:r>
            <a:r>
              <a:rPr lang="en-US" sz="1100" dirty="0">
                <a:latin typeface="Courier"/>
                <a:cs typeface="Courier"/>
              </a:rPr>
              <a:t>(m) = c("g1","g2","g3","g4");</a:t>
            </a:r>
          </a:p>
          <a:p>
            <a:r>
              <a:rPr lang="en-US" sz="1100" dirty="0" err="1">
                <a:latin typeface="Courier"/>
                <a:cs typeface="Courier"/>
              </a:rPr>
              <a:t>colnames</a:t>
            </a:r>
            <a:r>
              <a:rPr lang="en-US" sz="1100" dirty="0">
                <a:latin typeface="Courier"/>
                <a:cs typeface="Courier"/>
              </a:rPr>
              <a:t>(m) = c("c1","c2","c3","c4");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#Compute the correlation distance matrix#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#########################################</a:t>
            </a:r>
          </a:p>
          <a:p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 = </a:t>
            </a:r>
            <a:r>
              <a:rPr lang="en-US" sz="1100" dirty="0" err="1">
                <a:latin typeface="Courier"/>
                <a:cs typeface="Courier"/>
              </a:rPr>
              <a:t>as.dist</a:t>
            </a:r>
            <a:r>
              <a:rPr lang="en-US" sz="1100" dirty="0">
                <a:latin typeface="Courier"/>
                <a:cs typeface="Courier"/>
              </a:rPr>
              <a:t>( (1 - </a:t>
            </a:r>
            <a:r>
              <a:rPr lang="en-US" sz="1100" dirty="0" err="1">
                <a:latin typeface="Courier"/>
                <a:cs typeface="Courier"/>
              </a:rPr>
              <a:t>cor</a:t>
            </a:r>
            <a:r>
              <a:rPr lang="en-US" sz="1100" dirty="0">
                <a:latin typeface="Courier"/>
                <a:cs typeface="Courier"/>
              </a:rPr>
              <a:t>(t(m)) )  /2 );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#Plot clustering with the three main methods#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#############################################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, method="</a:t>
            </a:r>
            <a:r>
              <a:rPr lang="en-US" sz="1100" dirty="0" err="1">
                <a:latin typeface="Courier"/>
                <a:cs typeface="Courier"/>
              </a:rPr>
              <a:t>complete",members</a:t>
            </a:r>
            <a:r>
              <a:rPr lang="en-US" sz="1100" dirty="0">
                <a:latin typeface="Courier"/>
                <a:cs typeface="Courier"/>
              </a:rPr>
              <a:t>=NULL), main="Complete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correlation",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, method="</a:t>
            </a:r>
            <a:r>
              <a:rPr lang="en-US" sz="1100" dirty="0" err="1">
                <a:latin typeface="Courier"/>
                <a:cs typeface="Courier"/>
              </a:rPr>
              <a:t>average",members</a:t>
            </a:r>
            <a:r>
              <a:rPr lang="en-US" sz="1100" dirty="0">
                <a:latin typeface="Courier"/>
                <a:cs typeface="Courier"/>
              </a:rPr>
              <a:t>=NULL),  main = "Average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correlation",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submat.dist</a:t>
            </a:r>
            <a:r>
              <a:rPr lang="en-US" sz="1100" dirty="0">
                <a:latin typeface="Courier"/>
                <a:cs typeface="Courier"/>
              </a:rPr>
              <a:t>, method="</a:t>
            </a:r>
            <a:r>
              <a:rPr lang="en-US" sz="1100" dirty="0" err="1">
                <a:latin typeface="Courier"/>
                <a:cs typeface="Courier"/>
              </a:rPr>
              <a:t>single",members</a:t>
            </a:r>
            <a:r>
              <a:rPr lang="en-US" sz="1100" dirty="0">
                <a:latin typeface="Courier"/>
                <a:cs typeface="Courier"/>
              </a:rPr>
              <a:t>=NULL),  main = "Single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- correlation",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endParaRPr lang="en-US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#Plot clustering with the three main methods, using the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 distance#</a:t>
            </a:r>
          </a:p>
          <a:p>
            <a:r>
              <a:rPr lang="en-US" sz="1100" dirty="0">
                <a:latin typeface="Courier"/>
                <a:cs typeface="Courier"/>
              </a:rPr>
              <a:t>###########################################################################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dist</a:t>
            </a:r>
            <a:r>
              <a:rPr lang="en-US" sz="1100" dirty="0">
                <a:latin typeface="Courier"/>
                <a:cs typeface="Courier"/>
              </a:rPr>
              <a:t>(m), method="</a:t>
            </a:r>
            <a:r>
              <a:rPr lang="en-US" sz="1100" dirty="0" err="1">
                <a:latin typeface="Courier"/>
                <a:cs typeface="Courier"/>
              </a:rPr>
              <a:t>complete",members</a:t>
            </a:r>
            <a:r>
              <a:rPr lang="en-US" sz="1100" dirty="0">
                <a:latin typeface="Courier"/>
                <a:cs typeface="Courier"/>
              </a:rPr>
              <a:t>=NULL), main="Complete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dist</a:t>
            </a:r>
            <a:r>
              <a:rPr lang="en-US" sz="1100" dirty="0">
                <a:latin typeface="Courier"/>
                <a:cs typeface="Courier"/>
              </a:rPr>
              <a:t>(m), method="</a:t>
            </a:r>
            <a:r>
              <a:rPr lang="en-US" sz="1100" dirty="0" err="1">
                <a:latin typeface="Courier"/>
                <a:cs typeface="Courier"/>
              </a:rPr>
              <a:t>average",members</a:t>
            </a:r>
            <a:r>
              <a:rPr lang="en-US" sz="1100" dirty="0">
                <a:latin typeface="Courier"/>
                <a:cs typeface="Courier"/>
              </a:rPr>
              <a:t>=NULL),  main = "Average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r>
              <a:rPr lang="en-US" sz="1100" dirty="0">
                <a:latin typeface="Courier"/>
                <a:cs typeface="Courier"/>
              </a:rPr>
              <a:t>plot( </a:t>
            </a:r>
            <a:r>
              <a:rPr lang="en-US" sz="1100" dirty="0" err="1">
                <a:latin typeface="Courier"/>
                <a:cs typeface="Courier"/>
              </a:rPr>
              <a:t>hclust</a:t>
            </a:r>
            <a:r>
              <a:rPr lang="en-US" sz="1100" dirty="0">
                <a:latin typeface="Courier"/>
                <a:cs typeface="Courier"/>
              </a:rPr>
              <a:t>(</a:t>
            </a:r>
            <a:r>
              <a:rPr lang="en-US" sz="1100" dirty="0" err="1">
                <a:latin typeface="Courier"/>
                <a:cs typeface="Courier"/>
              </a:rPr>
              <a:t>dist</a:t>
            </a:r>
            <a:r>
              <a:rPr lang="en-US" sz="1100" dirty="0">
                <a:latin typeface="Courier"/>
                <a:cs typeface="Courier"/>
              </a:rPr>
              <a:t>(m), method="</a:t>
            </a:r>
            <a:r>
              <a:rPr lang="en-US" sz="1100" dirty="0" err="1">
                <a:latin typeface="Courier"/>
                <a:cs typeface="Courier"/>
              </a:rPr>
              <a:t>single",members</a:t>
            </a:r>
            <a:r>
              <a:rPr lang="en-US" sz="1100" dirty="0">
                <a:latin typeface="Courier"/>
                <a:cs typeface="Courier"/>
              </a:rPr>
              <a:t>=NULL),  main = "Single </a:t>
            </a:r>
            <a:r>
              <a:rPr lang="en-US" sz="1100" dirty="0" err="1">
                <a:latin typeface="Courier"/>
                <a:cs typeface="Courier"/>
              </a:rPr>
              <a:t>Linkeage</a:t>
            </a:r>
            <a:r>
              <a:rPr lang="en-US" sz="1100" dirty="0">
                <a:latin typeface="Courier"/>
                <a:cs typeface="Courier"/>
              </a:rPr>
              <a:t> - </a:t>
            </a:r>
            <a:r>
              <a:rPr lang="en-US" sz="1100" dirty="0" err="1">
                <a:latin typeface="Courier"/>
                <a:cs typeface="Courier"/>
              </a:rPr>
              <a:t>euclidean</a:t>
            </a:r>
            <a:r>
              <a:rPr lang="en-US" sz="1100" dirty="0">
                <a:latin typeface="Courier"/>
                <a:cs typeface="Courier"/>
              </a:rPr>
              <a:t>", sub="", </a:t>
            </a:r>
            <a:r>
              <a:rPr lang="en-US" sz="1100" dirty="0" err="1">
                <a:latin typeface="Courier"/>
                <a:cs typeface="Courier"/>
              </a:rPr>
              <a:t>xlab</a:t>
            </a:r>
            <a:r>
              <a:rPr lang="en-US" sz="1100" dirty="0">
                <a:latin typeface="Courier"/>
                <a:cs typeface="Courier"/>
              </a:rPr>
              <a:t>="", </a:t>
            </a:r>
            <a:r>
              <a:rPr lang="en-US" sz="1100" dirty="0" err="1">
                <a:latin typeface="Courier"/>
                <a:cs typeface="Courier"/>
              </a:rPr>
              <a:t>lwd</a:t>
            </a:r>
            <a:r>
              <a:rPr lang="en-US" sz="1100" dirty="0">
                <a:latin typeface="Courier"/>
                <a:cs typeface="Courier"/>
              </a:rPr>
              <a:t>=3);</a:t>
            </a:r>
          </a:p>
          <a:p>
            <a:endParaRPr lang="en-US" sz="11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913296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Robustness to low depth: Transcripts detected</a:t>
            </a:r>
            <a:endParaRPr lang="en-US" dirty="0"/>
          </a:p>
        </p:txBody>
      </p:sp>
      <p:pic>
        <p:nvPicPr>
          <p:cNvPr id="3" name="Picture 2" descr="SizeDistrForDifferentTPMCutoff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40" y="1402080"/>
            <a:ext cx="7299960" cy="4389120"/>
          </a:xfrm>
          <a:prstGeom prst="rect">
            <a:avLst/>
          </a:prstGeom>
        </p:spPr>
      </p:pic>
      <p:sp useBgFill="1">
        <p:nvSpPr>
          <p:cNvPr id="4" name="TextBox 3"/>
          <p:cNvSpPr txBox="1"/>
          <p:nvPr/>
        </p:nvSpPr>
        <p:spPr>
          <a:xfrm>
            <a:off x="3810000" y="5486400"/>
            <a:ext cx="1264889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 smtClean="0"/>
              <a:t>Read depth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97488" y="6412468"/>
            <a:ext cx="1670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Alper</a:t>
            </a:r>
            <a:r>
              <a:rPr lang="en-US" dirty="0" smtClean="0"/>
              <a:t> </a:t>
            </a:r>
            <a:r>
              <a:rPr lang="en-US" dirty="0" err="1" smtClean="0"/>
              <a:t>Kucukural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231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RSEM/</a:t>
            </a:r>
            <a:r>
              <a:rPr lang="en-US" dirty="0" err="1"/>
              <a:t>DESeq</a:t>
            </a:r>
            <a:r>
              <a:rPr lang="en-US" dirty="0"/>
              <a:t>: </a:t>
            </a:r>
            <a:r>
              <a:rPr lang="en-US" dirty="0" smtClean="0"/>
              <a:t>15 </a:t>
            </a:r>
            <a:r>
              <a:rPr lang="en-US" dirty="0"/>
              <a:t>mill reads in worm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838201"/>
            <a:ext cx="6705600" cy="59912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315200" y="6488668"/>
            <a:ext cx="1670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Alper</a:t>
            </a:r>
            <a:r>
              <a:rPr lang="en-US" dirty="0" smtClean="0"/>
              <a:t> </a:t>
            </a:r>
            <a:r>
              <a:rPr lang="en-US" dirty="0" err="1" smtClean="0"/>
              <a:t>Kucukural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596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RSEM/</a:t>
            </a:r>
            <a:r>
              <a:rPr lang="en-US" dirty="0" err="1" smtClean="0"/>
              <a:t>DESeq</a:t>
            </a:r>
            <a:r>
              <a:rPr lang="en-US" dirty="0" smtClean="0"/>
              <a:t>: </a:t>
            </a:r>
            <a:r>
              <a:rPr lang="en-US" dirty="0" smtClean="0"/>
              <a:t>10 </a:t>
            </a:r>
            <a:r>
              <a:rPr lang="en-US" dirty="0" smtClean="0"/>
              <a:t>mill reads in mouse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825500"/>
            <a:ext cx="6705600" cy="5943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315200" y="6488668"/>
            <a:ext cx="1670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Alper</a:t>
            </a:r>
            <a:r>
              <a:rPr lang="en-US" dirty="0" smtClean="0"/>
              <a:t> </a:t>
            </a:r>
            <a:r>
              <a:rPr lang="en-US" dirty="0" err="1" smtClean="0"/>
              <a:t>Kucukural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357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RSEM/</a:t>
            </a:r>
            <a:r>
              <a:rPr lang="en-US" dirty="0" err="1"/>
              <a:t>DESeq</a:t>
            </a:r>
            <a:r>
              <a:rPr lang="en-US" dirty="0"/>
              <a:t>: </a:t>
            </a:r>
            <a:r>
              <a:rPr lang="en-US" dirty="0" smtClean="0"/>
              <a:t>7.5 </a:t>
            </a:r>
            <a:r>
              <a:rPr lang="en-US" dirty="0"/>
              <a:t>mill reads in worm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863601"/>
            <a:ext cx="6724650" cy="59150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15200" y="6488668"/>
            <a:ext cx="1670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Alper</a:t>
            </a:r>
            <a:r>
              <a:rPr lang="en-US" dirty="0" smtClean="0"/>
              <a:t> </a:t>
            </a:r>
            <a:r>
              <a:rPr lang="en-US" dirty="0" err="1" smtClean="0"/>
              <a:t>Kucukural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421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RSEM/</a:t>
            </a:r>
            <a:r>
              <a:rPr lang="en-US" dirty="0" err="1"/>
              <a:t>DESeq</a:t>
            </a:r>
            <a:r>
              <a:rPr lang="en-US" dirty="0"/>
              <a:t>: </a:t>
            </a:r>
            <a:r>
              <a:rPr lang="en-US" dirty="0" smtClean="0"/>
              <a:t>5 mill </a:t>
            </a:r>
            <a:r>
              <a:rPr lang="en-US" dirty="0"/>
              <a:t>reads in worm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0" y="889001"/>
            <a:ext cx="6724650" cy="59150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15200" y="6488668"/>
            <a:ext cx="1670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Alper</a:t>
            </a:r>
            <a:r>
              <a:rPr lang="en-US" dirty="0" smtClean="0"/>
              <a:t> </a:t>
            </a:r>
            <a:r>
              <a:rPr lang="en-US" dirty="0" err="1" smtClean="0"/>
              <a:t>Kucukural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50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RSEM/</a:t>
            </a:r>
            <a:r>
              <a:rPr lang="en-US" dirty="0" err="1"/>
              <a:t>DESeq</a:t>
            </a:r>
            <a:r>
              <a:rPr lang="en-US" dirty="0"/>
              <a:t>: </a:t>
            </a:r>
            <a:r>
              <a:rPr lang="en-US" dirty="0" smtClean="0"/>
              <a:t>2.5 mill </a:t>
            </a:r>
            <a:r>
              <a:rPr lang="en-US" dirty="0"/>
              <a:t>reads in worm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0" y="838200"/>
            <a:ext cx="67437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61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library satisfying assumptions 1 &amp; 2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53291" y="1295400"/>
            <a:ext cx="2161309" cy="2209800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852135" y="17532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1295400" y="15240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156372" y="18288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219200" y="2057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524000" y="19812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676400" y="21336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936919" y="2306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089319" y="24588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241719" y="26112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394119" y="27636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60719" y="29160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013119" y="3068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81164" y="24668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33564" y="26192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85964" y="27716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90600" y="2057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6200000">
            <a:off x="1352724" y="2133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143000" y="2133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5400000">
            <a:off x="778413" y="2046082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1385535" y="16770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2667000" y="914400"/>
            <a:ext cx="2161309" cy="2209800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3165844" y="13722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3609109" y="11430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3470081" y="14478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3532909" y="1676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3837709" y="16002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3990109" y="17526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3250628" y="1925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3403028" y="20778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3555428" y="22302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3707828" y="23826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3174428" y="25350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3326828" y="2687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2794873" y="20858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2947273" y="22382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3099673" y="23906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3304309" y="1676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rot="16200000">
            <a:off x="3666433" y="1752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3456709" y="1752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rot="5400000">
            <a:off x="3092122" y="1665082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flipV="1">
            <a:off x="3699244" y="12960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5029200" y="1066800"/>
            <a:ext cx="2161309" cy="2209800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 flipV="1">
            <a:off x="5528044" y="15246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V="1">
            <a:off x="5971309" y="12954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5832281" y="16002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5895109" y="18288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6199909" y="17526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6352309" y="19050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5612828" y="20778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5765228" y="22302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5917628" y="23826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6070028" y="25350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5536628" y="2687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5689028" y="28398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5157073" y="22382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09473" y="23906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5461873" y="25430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5666509" y="18288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rot="16200000">
            <a:off x="6028633" y="19050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5818909" y="19050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rot="5400000">
            <a:off x="5454322" y="1817482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6061444" y="14484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2057400" y="3200400"/>
            <a:ext cx="2161309" cy="2209800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Connector 96"/>
          <p:cNvCxnSpPr/>
          <p:nvPr/>
        </p:nvCxnSpPr>
        <p:spPr>
          <a:xfrm flipV="1">
            <a:off x="2556244" y="36582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2999509" y="34290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V="1">
            <a:off x="2860481" y="3733800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2923309" y="3962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3228109" y="38862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3380509" y="4038600"/>
            <a:ext cx="418066" cy="39816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2641028" y="4211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2793428" y="43638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2945828" y="45162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3098228" y="46686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2564828" y="48210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2717228" y="497344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2185273" y="43718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2337673" y="45242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2490073" y="4676634"/>
            <a:ext cx="815681" cy="2843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2694709" y="39624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rot="16200000">
            <a:off x="3056833" y="4038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2847109" y="4038600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rot="5400000">
            <a:off x="2482522" y="3951082"/>
            <a:ext cx="71105" cy="10393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3089644" y="3582063"/>
            <a:ext cx="278695" cy="132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6997700" y="4325112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7988300" y="4553712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5562600" y="47061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6769100" y="4325112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 rot="16200000">
            <a:off x="7131224" y="4401312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7283624" y="4553712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 rot="5400000">
            <a:off x="6939553" y="4611859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 flipV="1">
            <a:off x="5702300" y="3791712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5918200" y="48411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6286298" y="49855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>
            <a:off x="5715000" y="48585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6070600" y="49935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>
            <a:off x="6438698" y="5137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>
            <a:off x="5867400" y="5010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6223000" y="51459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6591098" y="5290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>
            <a:off x="6019800" y="5163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6375400" y="52983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6743498" y="5442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6172200" y="5315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6527800" y="54507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>
            <a:off x="6895898" y="55951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6324600" y="54681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>
            <a:off x="6680200" y="56031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7048298" y="57475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6477000" y="56205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6832600" y="57555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>
            <a:off x="7200698" y="5899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6629400" y="5772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6985000" y="59079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7353098" y="6052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6781800" y="5925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>
            <a:off x="7137400" y="60603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7505498" y="6204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>
            <a:off x="6934200" y="6077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7289800" y="62127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>
            <a:off x="7620000" y="6331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/>
          <p:nvPr/>
        </p:nvCxnSpPr>
        <p:spPr>
          <a:xfrm>
            <a:off x="5448502" y="54935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>
            <a:off x="5804102" y="56285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>
            <a:off x="6172200" y="5772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>
            <a:off x="5600902" y="56459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5956502" y="57809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6324600" y="5925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>
            <a:off x="5753302" y="57983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>
            <a:off x="6108902" y="593330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6477000" y="6077712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8305800" y="4553712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8140700" y="4706112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8293100" y="4858512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 flipV="1">
            <a:off x="6248400" y="3715512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/>
          <p:nvPr/>
        </p:nvCxnSpPr>
        <p:spPr>
          <a:xfrm flipV="1">
            <a:off x="6007100" y="4096512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/>
          <p:nvPr/>
        </p:nvCxnSpPr>
        <p:spPr>
          <a:xfrm flipV="1">
            <a:off x="6172200" y="3867912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>
          <a:xfrm>
            <a:off x="5410200" y="53919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/>
        </p:nvSpPr>
        <p:spPr>
          <a:xfrm>
            <a:off x="5490464" y="45918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6477000" y="53919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/>
          <p:cNvSpPr/>
          <p:nvPr/>
        </p:nvSpPr>
        <p:spPr>
          <a:xfrm>
            <a:off x="5638800" y="36647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/>
        </p:nvSpPr>
        <p:spPr>
          <a:xfrm>
            <a:off x="7010400" y="43251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8229600" y="4751324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5" name="Oval 174"/>
          <p:cNvSpPr/>
          <p:nvPr/>
        </p:nvSpPr>
        <p:spPr>
          <a:xfrm>
            <a:off x="7543800" y="62301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6" name="Oval 175"/>
          <p:cNvSpPr/>
          <p:nvPr/>
        </p:nvSpPr>
        <p:spPr>
          <a:xfrm>
            <a:off x="6972300" y="56713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7" name="Oval 176"/>
          <p:cNvSpPr/>
          <p:nvPr/>
        </p:nvSpPr>
        <p:spPr>
          <a:xfrm>
            <a:off x="6210300" y="48966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9" name="Straight Connector 178"/>
          <p:cNvCxnSpPr/>
          <p:nvPr/>
        </p:nvCxnSpPr>
        <p:spPr>
          <a:xfrm flipV="1">
            <a:off x="6248400" y="35814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6794500" y="35052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V="1">
            <a:off x="6553200" y="38862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 flipV="1">
            <a:off x="6718300" y="3657600"/>
            <a:ext cx="241300" cy="14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3" name="Oval 182"/>
          <p:cNvSpPr/>
          <p:nvPr/>
        </p:nvSpPr>
        <p:spPr>
          <a:xfrm>
            <a:off x="6184900" y="34544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4" name="Straight Connector 183"/>
          <p:cNvCxnSpPr/>
          <p:nvPr/>
        </p:nvCxnSpPr>
        <p:spPr>
          <a:xfrm>
            <a:off x="7281164" y="4798583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>
            <a:off x="7052564" y="4798583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/>
          <p:nvPr/>
        </p:nvCxnSpPr>
        <p:spPr>
          <a:xfrm rot="16200000">
            <a:off x="7414688" y="4874783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>
          <a:xfrm>
            <a:off x="7567088" y="5027183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rot="5400000">
            <a:off x="7223017" y="5085330"/>
            <a:ext cx="78216" cy="11432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9" name="Oval 188"/>
          <p:cNvSpPr/>
          <p:nvPr/>
        </p:nvSpPr>
        <p:spPr>
          <a:xfrm>
            <a:off x="7293864" y="4798583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5" name="Straight Connector 194"/>
          <p:cNvCxnSpPr/>
          <p:nvPr/>
        </p:nvCxnSpPr>
        <p:spPr>
          <a:xfrm>
            <a:off x="7620000" y="39624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7937500" y="39624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/>
          <p:nvPr/>
        </p:nvCxnSpPr>
        <p:spPr>
          <a:xfrm>
            <a:off x="7772400" y="41148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>
            <a:off x="7924800" y="4267200"/>
            <a:ext cx="241300" cy="22981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9" name="Oval 198"/>
          <p:cNvSpPr/>
          <p:nvPr/>
        </p:nvSpPr>
        <p:spPr>
          <a:xfrm>
            <a:off x="7861300" y="4160012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0" name="Straight Connector 199"/>
          <p:cNvCxnSpPr/>
          <p:nvPr/>
        </p:nvCxnSpPr>
        <p:spPr>
          <a:xfrm>
            <a:off x="8115098" y="54610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/>
          <p:nvPr/>
        </p:nvCxnSpPr>
        <p:spPr>
          <a:xfrm>
            <a:off x="7543800" y="53340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/>
          <p:nvPr/>
        </p:nvCxnSpPr>
        <p:spPr>
          <a:xfrm>
            <a:off x="7899400" y="54689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/>
          <p:nvPr/>
        </p:nvCxnSpPr>
        <p:spPr>
          <a:xfrm>
            <a:off x="8267498" y="5613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>
          <a:xfrm>
            <a:off x="7696200" y="5486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/>
          <p:nvPr/>
        </p:nvCxnSpPr>
        <p:spPr>
          <a:xfrm>
            <a:off x="8051800" y="56213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/>
          <p:nvPr/>
        </p:nvCxnSpPr>
        <p:spPr>
          <a:xfrm>
            <a:off x="8419898" y="5765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/>
          <p:nvPr/>
        </p:nvCxnSpPr>
        <p:spPr>
          <a:xfrm>
            <a:off x="7848600" y="5638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/>
          <p:cNvCxnSpPr/>
          <p:nvPr/>
        </p:nvCxnSpPr>
        <p:spPr>
          <a:xfrm>
            <a:off x="8204200" y="57737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/>
          <p:nvPr/>
        </p:nvCxnSpPr>
        <p:spPr>
          <a:xfrm>
            <a:off x="8572298" y="5918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>
            <a:off x="8001000" y="5791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/>
          <p:nvPr/>
        </p:nvCxnSpPr>
        <p:spPr>
          <a:xfrm>
            <a:off x="8356600" y="59261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/>
          <p:nvPr/>
        </p:nvCxnSpPr>
        <p:spPr>
          <a:xfrm>
            <a:off x="8686800" y="6045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/>
          <p:cNvCxnSpPr/>
          <p:nvPr/>
        </p:nvCxnSpPr>
        <p:spPr>
          <a:xfrm>
            <a:off x="7239000" y="54864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/>
          <p:cNvCxnSpPr/>
          <p:nvPr/>
        </p:nvCxnSpPr>
        <p:spPr>
          <a:xfrm>
            <a:off x="7391400" y="56388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/>
          <p:cNvCxnSpPr/>
          <p:nvPr/>
        </p:nvCxnSpPr>
        <p:spPr>
          <a:xfrm>
            <a:off x="7543800" y="57912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6" name="Oval 215"/>
          <p:cNvSpPr/>
          <p:nvPr/>
        </p:nvSpPr>
        <p:spPr>
          <a:xfrm>
            <a:off x="8610600" y="59436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7" name="Oval 216"/>
          <p:cNvSpPr/>
          <p:nvPr/>
        </p:nvSpPr>
        <p:spPr>
          <a:xfrm>
            <a:off x="8039100" y="53848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2" name="Straight Connector 251"/>
          <p:cNvCxnSpPr/>
          <p:nvPr/>
        </p:nvCxnSpPr>
        <p:spPr>
          <a:xfrm>
            <a:off x="5257800" y="49149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Connector 252"/>
          <p:cNvCxnSpPr/>
          <p:nvPr/>
        </p:nvCxnSpPr>
        <p:spPr>
          <a:xfrm>
            <a:off x="5613400" y="50498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4" name="Straight Connector 253"/>
          <p:cNvCxnSpPr/>
          <p:nvPr/>
        </p:nvCxnSpPr>
        <p:spPr>
          <a:xfrm>
            <a:off x="5410200" y="50673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Connector 254"/>
          <p:cNvCxnSpPr/>
          <p:nvPr/>
        </p:nvCxnSpPr>
        <p:spPr>
          <a:xfrm>
            <a:off x="5765800" y="52022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Connector 255"/>
          <p:cNvCxnSpPr/>
          <p:nvPr/>
        </p:nvCxnSpPr>
        <p:spPr>
          <a:xfrm>
            <a:off x="5562600" y="52197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7" name="Straight Connector 256"/>
          <p:cNvCxnSpPr/>
          <p:nvPr/>
        </p:nvCxnSpPr>
        <p:spPr>
          <a:xfrm>
            <a:off x="5918200" y="53546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/>
          <p:cNvCxnSpPr/>
          <p:nvPr/>
        </p:nvCxnSpPr>
        <p:spPr>
          <a:xfrm>
            <a:off x="5715000" y="53721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Connector 258"/>
          <p:cNvCxnSpPr/>
          <p:nvPr/>
        </p:nvCxnSpPr>
        <p:spPr>
          <a:xfrm>
            <a:off x="5867400" y="55245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0" name="Straight Connector 259"/>
          <p:cNvCxnSpPr/>
          <p:nvPr/>
        </p:nvCxnSpPr>
        <p:spPr>
          <a:xfrm>
            <a:off x="5143702" y="57023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Connector 260"/>
          <p:cNvCxnSpPr/>
          <p:nvPr/>
        </p:nvCxnSpPr>
        <p:spPr>
          <a:xfrm>
            <a:off x="5499302" y="58372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Connector 261"/>
          <p:cNvCxnSpPr/>
          <p:nvPr/>
        </p:nvCxnSpPr>
        <p:spPr>
          <a:xfrm>
            <a:off x="5867400" y="59817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/>
          <p:nvPr/>
        </p:nvCxnSpPr>
        <p:spPr>
          <a:xfrm>
            <a:off x="5296102" y="58547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Connector 263"/>
          <p:cNvCxnSpPr/>
          <p:nvPr/>
        </p:nvCxnSpPr>
        <p:spPr>
          <a:xfrm>
            <a:off x="5651702" y="59896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Connector 264"/>
          <p:cNvCxnSpPr/>
          <p:nvPr/>
        </p:nvCxnSpPr>
        <p:spPr>
          <a:xfrm>
            <a:off x="5448502" y="600710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Connector 265"/>
          <p:cNvCxnSpPr/>
          <p:nvPr/>
        </p:nvCxnSpPr>
        <p:spPr>
          <a:xfrm>
            <a:off x="5804102" y="6142090"/>
            <a:ext cx="241502" cy="841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7" name="Oval 266"/>
          <p:cNvSpPr/>
          <p:nvPr/>
        </p:nvSpPr>
        <p:spPr>
          <a:xfrm>
            <a:off x="5105400" y="56007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/>
          <p:cNvSpPr/>
          <p:nvPr/>
        </p:nvSpPr>
        <p:spPr>
          <a:xfrm>
            <a:off x="5185664" y="4800600"/>
            <a:ext cx="402336" cy="246888"/>
          </a:xfrm>
          <a:prstGeom prst="ellipse">
            <a:avLst/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TextBox 268"/>
          <p:cNvSpPr txBox="1"/>
          <p:nvPr/>
        </p:nvSpPr>
        <p:spPr>
          <a:xfrm>
            <a:off x="335280" y="5498068"/>
            <a:ext cx="2442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"/>
                <a:cs typeface="Times"/>
              </a:rPr>
              <a:t>E(# </a:t>
            </a:r>
            <a:r>
              <a:rPr lang="en-US" b="1" dirty="0" err="1" smtClean="0">
                <a:latin typeface="Times"/>
                <a:cs typeface="Times"/>
              </a:rPr>
              <a:t>f</a:t>
            </a:r>
            <a:r>
              <a:rPr lang="en-US" b="1" baseline="-25000" dirty="0" err="1" smtClean="0">
                <a:latin typeface="Times"/>
                <a:cs typeface="Times"/>
              </a:rPr>
              <a:t>g</a:t>
            </a:r>
            <a:r>
              <a:rPr lang="en-US" b="1" dirty="0" smtClean="0">
                <a:latin typeface="Times"/>
                <a:cs typeface="Times"/>
              </a:rPr>
              <a:t>) = #reads *</a:t>
            </a:r>
            <a:r>
              <a:rPr lang="en-US" b="1" dirty="0" err="1" smtClean="0">
                <a:latin typeface="Symbol" charset="2"/>
                <a:cs typeface="Symbol" charset="2"/>
              </a:rPr>
              <a:t>q</a:t>
            </a:r>
            <a:r>
              <a:rPr lang="en-US" sz="1600" b="1" dirty="0" err="1" smtClean="0">
                <a:latin typeface="Times"/>
                <a:cs typeface="Times"/>
              </a:rPr>
              <a:t>g</a:t>
            </a:r>
            <a:r>
              <a:rPr lang="en-US" sz="1600" b="1" dirty="0" smtClean="0">
                <a:latin typeface="Times"/>
                <a:cs typeface="Times"/>
              </a:rPr>
              <a:t> * </a:t>
            </a:r>
            <a:r>
              <a:rPr lang="en-US" sz="1600" b="1" dirty="0" err="1" smtClean="0">
                <a:solidFill>
                  <a:srgbClr val="FF0000"/>
                </a:solidFill>
                <a:latin typeface="Times"/>
                <a:cs typeface="Times"/>
              </a:rPr>
              <a:t>l</a:t>
            </a:r>
            <a:r>
              <a:rPr lang="en-US" sz="1600" b="1" baseline="-25000" dirty="0" err="1" smtClean="0">
                <a:solidFill>
                  <a:srgbClr val="FF0000"/>
                </a:solidFill>
                <a:latin typeface="Times"/>
                <a:cs typeface="Times"/>
              </a:rPr>
              <a:t>g</a:t>
            </a:r>
            <a:r>
              <a:rPr lang="en-US" b="1" dirty="0" smtClean="0">
                <a:latin typeface="Times"/>
                <a:cs typeface="Times"/>
              </a:rPr>
              <a:t> </a:t>
            </a:r>
            <a:endParaRPr lang="en-US" b="1" baseline="-25000" dirty="0">
              <a:latin typeface="Times"/>
              <a:cs typeface="Times"/>
            </a:endParaRPr>
          </a:p>
        </p:txBody>
      </p:sp>
      <p:sp>
        <p:nvSpPr>
          <p:cNvPr id="293" name="TextBox 292"/>
          <p:cNvSpPr txBox="1"/>
          <p:nvPr/>
        </p:nvSpPr>
        <p:spPr>
          <a:xfrm>
            <a:off x="381000" y="5791200"/>
            <a:ext cx="37167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Times"/>
                <a:cs typeface="Times"/>
              </a:rPr>
              <a:t>f</a:t>
            </a:r>
            <a:r>
              <a:rPr lang="en-US" baseline="-25000" dirty="0" err="1" smtClean="0">
                <a:latin typeface="Times"/>
                <a:cs typeface="Times"/>
              </a:rPr>
              <a:t>g</a:t>
            </a:r>
            <a:r>
              <a:rPr lang="en-US" baseline="-25000" dirty="0" smtClean="0"/>
              <a:t> </a:t>
            </a:r>
            <a:r>
              <a:rPr lang="en-US" dirty="0" smtClean="0"/>
              <a:t>= Fragment from gene (transcript) </a:t>
            </a:r>
            <a:r>
              <a:rPr lang="en-US" dirty="0" smtClean="0">
                <a:latin typeface="Times"/>
                <a:cs typeface="Times"/>
              </a:rPr>
              <a:t>g</a:t>
            </a:r>
          </a:p>
          <a:p>
            <a:r>
              <a:rPr lang="en-US" dirty="0" err="1">
                <a:latin typeface="Symbol" charset="2"/>
                <a:cs typeface="Symbol" charset="2"/>
              </a:rPr>
              <a:t>q</a:t>
            </a:r>
            <a:r>
              <a:rPr lang="en-US" baseline="-25000" dirty="0" err="1" smtClean="0">
                <a:latin typeface="Times"/>
                <a:cs typeface="Times"/>
              </a:rPr>
              <a:t>g</a:t>
            </a:r>
            <a:r>
              <a:rPr lang="en-US" baseline="-25000" dirty="0" smtClean="0"/>
              <a:t> </a:t>
            </a:r>
            <a:r>
              <a:rPr lang="en-US" dirty="0" smtClean="0"/>
              <a:t>= Fraction of gene </a:t>
            </a:r>
            <a:r>
              <a:rPr lang="en-US" dirty="0" smtClean="0">
                <a:latin typeface="Times"/>
                <a:cs typeface="Times"/>
              </a:rPr>
              <a:t>g</a:t>
            </a:r>
            <a:r>
              <a:rPr lang="en-US" dirty="0" smtClean="0"/>
              <a:t> in sample</a:t>
            </a:r>
          </a:p>
          <a:p>
            <a:r>
              <a:rPr lang="en-US" dirty="0" err="1" smtClean="0">
                <a:latin typeface="Times"/>
                <a:cs typeface="Times"/>
              </a:rPr>
              <a:t>l</a:t>
            </a:r>
            <a:r>
              <a:rPr lang="en-US" baseline="-25000" dirty="0" err="1" smtClean="0">
                <a:latin typeface="Times"/>
                <a:cs typeface="Times"/>
              </a:rPr>
              <a:t>g</a:t>
            </a:r>
            <a:r>
              <a:rPr lang="en-US" baseline="-25000" dirty="0" smtClean="0"/>
              <a:t> </a:t>
            </a:r>
            <a:r>
              <a:rPr lang="en-US" dirty="0" smtClean="0"/>
              <a:t> = (effective) length of gene </a:t>
            </a:r>
            <a:r>
              <a:rPr lang="en-US" dirty="0" smtClean="0">
                <a:latin typeface="Times"/>
                <a:cs typeface="Times"/>
              </a:rPr>
              <a:t>g</a:t>
            </a:r>
            <a:endParaRPr lang="en-US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204692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7" fill="hold">
                            <p:stCondLst>
                              <p:cond delay="500"/>
                            </p:stCondLst>
                            <p:childTnLst>
                              <p:par>
                                <p:cTn id="318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7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0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2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5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6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7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0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1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2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5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0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2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8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1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2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3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4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7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8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0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3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4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5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6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8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0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1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2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3" fill="hold">
                            <p:stCondLst>
                              <p:cond delay="2500"/>
                            </p:stCondLst>
                            <p:childTnLst>
                              <p:par>
                                <p:cTn id="39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6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7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9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3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8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9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1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4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5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3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6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7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8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1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2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3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4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7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9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0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3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4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5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6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9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1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2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0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1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2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3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6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7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8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9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2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3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4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5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8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9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1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4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5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6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0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2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3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6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7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2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3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4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5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9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0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1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4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6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0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1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2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3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6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7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8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9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4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5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8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9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4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5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6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0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1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2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3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6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8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1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2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3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6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2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4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5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8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0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1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4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6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0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3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6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8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9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4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5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8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1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4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6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7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0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2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3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6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8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9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2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5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8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0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1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4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6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7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0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1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6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7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8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1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3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4" fill="hold">
                      <p:stCondLst>
                        <p:cond delay="indefinite"/>
                      </p:stCondLst>
                      <p:childTnLst>
                        <p:par>
                          <p:cTn id="665" fill="hold">
                            <p:stCondLst>
                              <p:cond delay="0"/>
                            </p:stCondLst>
                            <p:childTnLst>
                              <p:par>
                                <p:cTn id="6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animBg="1"/>
      <p:bldP spid="170" grpId="0" animBg="1"/>
      <p:bldP spid="171" grpId="0" animBg="1"/>
      <p:bldP spid="172" grpId="0" animBg="1"/>
      <p:bldP spid="173" grpId="0" animBg="1"/>
      <p:bldP spid="174" grpId="0" animBg="1"/>
      <p:bldP spid="175" grpId="0" animBg="1"/>
      <p:bldP spid="176" grpId="0" animBg="1"/>
      <p:bldP spid="177" grpId="0" animBg="1"/>
      <p:bldP spid="183" grpId="0" animBg="1"/>
      <p:bldP spid="189" grpId="0" animBg="1"/>
      <p:bldP spid="199" grpId="0" animBg="1"/>
      <p:bldP spid="216" grpId="0" animBg="1"/>
      <p:bldP spid="217" grpId="0" animBg="1"/>
      <p:bldP spid="267" grpId="0" animBg="1"/>
      <p:bldP spid="268" grpId="0" animBg="1"/>
      <p:bldP spid="269" grpId="0"/>
      <p:bldP spid="29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loss is qualitatively small </a:t>
            </a:r>
            <a:endParaRPr lang="en-US" dirty="0"/>
          </a:p>
        </p:txBody>
      </p:sp>
      <p:pic>
        <p:nvPicPr>
          <p:cNvPr id="6" name="Picture 5" descr="oneboxplo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762" y="3128434"/>
            <a:ext cx="6496050" cy="359029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3158066" y="833967"/>
            <a:ext cx="2717801" cy="2218613"/>
            <a:chOff x="3158066" y="833967"/>
            <a:chExt cx="2717801" cy="2218613"/>
          </a:xfrm>
        </p:grpSpPr>
        <p:pic>
          <p:nvPicPr>
            <p:cNvPr id="8" name="Picture 7" descr="linc_promoter_conservati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8066" y="833967"/>
              <a:ext cx="2717801" cy="2218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 useBgFill="1">
          <p:nvSpPr>
            <p:cNvPr id="10" name="Rectangle 9"/>
            <p:cNvSpPr/>
            <p:nvPr/>
          </p:nvSpPr>
          <p:spPr>
            <a:xfrm>
              <a:off x="4504268" y="1371600"/>
              <a:ext cx="440266" cy="228600"/>
            </a:xfrm>
            <a:prstGeom prst="rect">
              <a:avLst/>
            </a:prstGeom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1" name="Rectangle 10"/>
            <p:cNvSpPr/>
            <p:nvPr/>
          </p:nvSpPr>
          <p:spPr>
            <a:xfrm>
              <a:off x="4241801" y="2032000"/>
              <a:ext cx="465666" cy="381000"/>
            </a:xfrm>
            <a:prstGeom prst="rect">
              <a:avLst/>
            </a:prstGeom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2" name="Rectangle 11"/>
            <p:cNvSpPr/>
            <p:nvPr/>
          </p:nvSpPr>
          <p:spPr>
            <a:xfrm>
              <a:off x="3488266" y="2201335"/>
              <a:ext cx="262467" cy="330200"/>
            </a:xfrm>
            <a:prstGeom prst="rect">
              <a:avLst/>
            </a:prstGeom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" name="Straight Connector 14"/>
          <p:cNvCxnSpPr/>
          <p:nvPr/>
        </p:nvCxnSpPr>
        <p:spPr>
          <a:xfrm flipV="1">
            <a:off x="4182533" y="1337733"/>
            <a:ext cx="0" cy="618067"/>
          </a:xfrm>
          <a:prstGeom prst="line">
            <a:avLst/>
          </a:prstGeom>
          <a:ln>
            <a:solidFill>
              <a:schemeClr val="tx1"/>
            </a:solidFill>
            <a:prstDash val="sysDot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605867" y="1464733"/>
            <a:ext cx="1327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0" dirty="0" smtClean="0">
                <a:latin typeface="Tahoma"/>
                <a:cs typeface="Tahoma"/>
              </a:rPr>
              <a:t>KS-Statistic</a:t>
            </a:r>
          </a:p>
        </p:txBody>
      </p:sp>
    </p:spTree>
    <p:extLst>
      <p:ext uri="{BB962C8B-B14F-4D97-AF65-F5344CB8AC3E}">
        <p14:creationId xmlns:p14="http://schemas.microsoft.com/office/powerpoint/2010/main" val="275608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loss is qualitatively small </a:t>
            </a:r>
          </a:p>
        </p:txBody>
      </p:sp>
      <p:pic>
        <p:nvPicPr>
          <p:cNvPr id="8" name="Picture 7" descr="oneboxplot.with.k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766" y="745067"/>
            <a:ext cx="6496050" cy="596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770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RNA-</a:t>
            </a:r>
            <a:r>
              <a:rPr lang="en-US" dirty="0" err="1" smtClean="0"/>
              <a:t>Seq</a:t>
            </a:r>
            <a:r>
              <a:rPr lang="en-US" dirty="0" smtClean="0"/>
              <a:t> measures relative abundance</a:t>
            </a:r>
          </a:p>
          <a:p>
            <a:r>
              <a:rPr lang="en-US" dirty="0" smtClean="0"/>
              <a:t>Estimating relative abundance requires statistical modeling</a:t>
            </a:r>
          </a:p>
          <a:p>
            <a:r>
              <a:rPr lang="en-US" dirty="0" smtClean="0"/>
              <a:t>Protocols can simplify analysis (end-sequencing)</a:t>
            </a:r>
          </a:p>
          <a:p>
            <a:r>
              <a:rPr lang="en-US" dirty="0" smtClean="0"/>
              <a:t>Normalization strategy depends on goal:</a:t>
            </a:r>
          </a:p>
          <a:p>
            <a:pPr lvl="1"/>
            <a:r>
              <a:rPr lang="en-US" dirty="0" smtClean="0"/>
              <a:t>FPKM, TPM great for comparing genes within samples</a:t>
            </a:r>
          </a:p>
          <a:p>
            <a:pPr lvl="1"/>
            <a:r>
              <a:rPr lang="en-US" dirty="0" smtClean="0"/>
              <a:t>Normalized counts for differential expression</a:t>
            </a:r>
          </a:p>
          <a:p>
            <a:pPr lvl="1"/>
            <a:r>
              <a:rPr lang="en-US" dirty="0" smtClean="0"/>
              <a:t>Extreme cases benefit from spike</a:t>
            </a:r>
            <a:r>
              <a:rPr lang="en-US" smtClean="0"/>
              <a:t>-in RNAs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151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 idx="4294967295"/>
          </p:nvPr>
        </p:nvSpPr>
        <p:spPr>
          <a:xfrm>
            <a:off x="838200" y="1730375"/>
            <a:ext cx="8305800" cy="1470025"/>
          </a:xfrm>
        </p:spPr>
        <p:txBody>
          <a:bodyPr>
            <a:noAutofit/>
          </a:bodyPr>
          <a:lstStyle/>
          <a:p>
            <a:pPr eaLnBrk="1" hangingPunct="1"/>
            <a:r>
              <a:rPr lang="en-US" sz="3200" b="1" dirty="0" smtClean="0">
                <a:latin typeface="Gill Sans MT" pitchFamily="34" charset="0"/>
              </a:rPr>
              <a:t>Comparing samples</a:t>
            </a:r>
            <a:br>
              <a:rPr lang="en-US" sz="3200" b="1" dirty="0" smtClean="0">
                <a:latin typeface="Gill Sans MT" pitchFamily="34" charset="0"/>
              </a:rPr>
            </a:br>
            <a:r>
              <a:rPr lang="en-US" sz="2400" b="1" dirty="0" smtClean="0">
                <a:latin typeface="Gill Sans MT" pitchFamily="34" charset="0"/>
              </a:rPr>
              <a:t>Scatter plots</a:t>
            </a:r>
            <a:endParaRPr lang="en-US" sz="2400" dirty="0" smtClean="0"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405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data – the </a:t>
            </a:r>
            <a:r>
              <a:rPr lang="en-US" smtClean="0"/>
              <a:t>count distribution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914400"/>
            <a:ext cx="5062855" cy="508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61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data – the </a:t>
            </a:r>
            <a:r>
              <a:rPr lang="en-US" smtClean="0"/>
              <a:t>count distribution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600" y="838200"/>
            <a:ext cx="4775200" cy="486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384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ill Sans MT" pitchFamily="34" charset="0"/>
              </a:rPr>
              <a:t>Which makes an uninformative comparison</a:t>
            </a:r>
            <a:endParaRPr lang="en-US" dirty="0"/>
          </a:p>
        </p:txBody>
      </p:sp>
      <p:sp useBgFill="1">
        <p:nvSpPr>
          <p:cNvPr id="8" name="TextBox 7"/>
          <p:cNvSpPr txBox="1"/>
          <p:nvPr/>
        </p:nvSpPr>
        <p:spPr>
          <a:xfrm>
            <a:off x="3961148" y="6096000"/>
            <a:ext cx="152525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 smtClean="0"/>
              <a:t>Sample 1 TPM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90600"/>
            <a:ext cx="4805680" cy="484632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990080" y="3291840"/>
            <a:ext cx="912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r>
              <a:rPr lang="en-US" dirty="0" smtClean="0"/>
              <a:t>=0.95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019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 counts distribute as a multinomial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990600"/>
            <a:ext cx="4805680" cy="480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302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38100"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38100"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Grid.thmx</Template>
  <TotalTime>35559</TotalTime>
  <Words>1224</Words>
  <Application>Microsoft Macintosh PowerPoint</Application>
  <PresentationFormat>On-screen Show (4:3)</PresentationFormat>
  <Paragraphs>214</Paragraphs>
  <Slides>31</Slides>
  <Notes>4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Office Theme</vt:lpstr>
      <vt:lpstr>1_Office Theme</vt:lpstr>
      <vt:lpstr>Microsoft Excel Sheet</vt:lpstr>
      <vt:lpstr>Week 6  Processing short reads</vt:lpstr>
      <vt:lpstr>Our typical RNA quantification pipeline</vt:lpstr>
      <vt:lpstr>A library satisfying assumptions 1 &amp; 2</vt:lpstr>
      <vt:lpstr>Summary</vt:lpstr>
      <vt:lpstr>Comparing samples Scatter plots</vt:lpstr>
      <vt:lpstr>Plotting data – the count distribution </vt:lpstr>
      <vt:lpstr>Plotting data – the count distribution </vt:lpstr>
      <vt:lpstr>Which makes an uninformative comparison</vt:lpstr>
      <vt:lpstr>Gene counts distribute as a multinomial </vt:lpstr>
      <vt:lpstr>Gene counts distribute as a multinomial </vt:lpstr>
      <vt:lpstr>And scatter-plots of log counts/RPKM are informative</vt:lpstr>
      <vt:lpstr>Which can also be looked at as an “MA-Plot”</vt:lpstr>
      <vt:lpstr>Comparing samples Clustering</vt:lpstr>
      <vt:lpstr>Clustering – Similar patterns</vt:lpstr>
      <vt:lpstr>Hierarchical clustering – when are vector similar?</vt:lpstr>
      <vt:lpstr>What is a distance?</vt:lpstr>
      <vt:lpstr>What do difference distance care for?</vt:lpstr>
      <vt:lpstr>Similarity between groups of points</vt:lpstr>
      <vt:lpstr>Similarity between groups of points</vt:lpstr>
      <vt:lpstr>The effect of the linkage method</vt:lpstr>
      <vt:lpstr>The effect of the linkage method</vt:lpstr>
      <vt:lpstr>Effect of the distance!</vt:lpstr>
      <vt:lpstr>Playing with clustering</vt:lpstr>
      <vt:lpstr>Robustness to low depth: Transcripts detected</vt:lpstr>
      <vt:lpstr>RSEM/DESeq: 15 mill reads in worm </vt:lpstr>
      <vt:lpstr>RSEM/DESeq: 10 mill reads in mouse</vt:lpstr>
      <vt:lpstr>RSEM/DESeq: 7.5 mill reads in worm </vt:lpstr>
      <vt:lpstr>RSEM/DESeq: 5 mill reads in worm </vt:lpstr>
      <vt:lpstr>RSEM/DESeq: 2.5 mill reads in worm </vt:lpstr>
      <vt:lpstr>The loss is qualitatively small </vt:lpstr>
      <vt:lpstr>The loss is qualitatively small </vt:lpstr>
    </vt:vector>
  </TitlesOfParts>
  <Manager/>
  <Company>Univeristy of Massachusetts Medical School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Sequencing Bootcamp Week 4</dc:title>
  <dc:subject/>
  <dc:creator>Manuel Garber</dc:creator>
  <cp:keywords/>
  <dc:description/>
  <cp:lastModifiedBy>Manuel Garber</cp:lastModifiedBy>
  <cp:revision>504</cp:revision>
  <dcterms:created xsi:type="dcterms:W3CDTF">2011-10-09T20:27:20Z</dcterms:created>
  <dcterms:modified xsi:type="dcterms:W3CDTF">2015-11-19T13:05:38Z</dcterms:modified>
  <cp:category/>
</cp:coreProperties>
</file>